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7" r:id="rId2"/>
    <p:sldId id="465" r:id="rId3"/>
    <p:sldId id="480" r:id="rId4"/>
    <p:sldId id="467" r:id="rId5"/>
    <p:sldId id="468" r:id="rId6"/>
    <p:sldId id="481" r:id="rId7"/>
    <p:sldId id="466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7" r:id="rId23"/>
    <p:sldId id="498" r:id="rId24"/>
    <p:sldId id="499" r:id="rId25"/>
    <p:sldId id="500" r:id="rId26"/>
    <p:sldId id="501" r:id="rId27"/>
    <p:sldId id="502" r:id="rId28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00FF"/>
    <a:srgbClr val="00FFFF"/>
    <a:srgbClr val="0000FF"/>
    <a:srgbClr val="00FF00"/>
    <a:srgbClr val="FF0000"/>
    <a:srgbClr val="286641"/>
    <a:srgbClr val="50CC82"/>
    <a:srgbClr val="00CC00"/>
    <a:srgbClr val="76FF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2671" autoAdjust="0"/>
  </p:normalViewPr>
  <p:slideViewPr>
    <p:cSldViewPr>
      <p:cViewPr varScale="1">
        <p:scale>
          <a:sx n="94" d="100"/>
          <a:sy n="94" d="100"/>
        </p:scale>
        <p:origin x="-922" y="-77"/>
      </p:cViewPr>
      <p:guideLst>
        <p:guide orient="horz" pos="370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B885C2-C83F-41AA-9F24-F94A188ECD70}" type="datetimeFigureOut">
              <a:rPr lang="ko-KR" altLang="en-US" smtClean="0"/>
              <a:t>2014-09-19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D183C-0FCA-430E-AD27-8F9678585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0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창 밖 풍경을 바라보는 사람의 차이에 따라 속도가 다름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err="1" smtClean="0"/>
              <a:t>색깔별로</a:t>
            </a:r>
            <a:r>
              <a:rPr lang="ko-KR" altLang="en-US" dirty="0" smtClean="0"/>
              <a:t> 빛과 인사하는 정도가 다르다</a:t>
            </a:r>
            <a:r>
              <a:rPr lang="en-US" altLang="ko-KR" dirty="0" smtClean="0"/>
              <a:t>.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굴절률 차이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346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0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파장에 비해 입자가 상당히 작은 경우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인사를 거의 하지 않음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영향이 거의 없음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err="1" smtClean="0">
                <a:sym typeface="Wingdings" pitchFamily="2" charset="2"/>
              </a:rPr>
              <a:t>물결파로</a:t>
            </a:r>
            <a:r>
              <a:rPr lang="ko-KR" altLang="en-US" dirty="0" smtClean="0">
                <a:sym typeface="Wingdings" pitchFamily="2" charset="2"/>
              </a:rPr>
              <a:t> 설명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파도의 파장이 섬의 크기에 비해 훨씬 긴 경우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회절 무시할 수 있음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파장과 비슷할 경우 회절이 격렬하게 일어남</a:t>
            </a:r>
            <a:r>
              <a:rPr lang="en-US" altLang="ko-KR" dirty="0" smtClean="0">
                <a:sym typeface="Wingdings" pitchFamily="2" charset="2"/>
              </a:rPr>
              <a:t>.  </a:t>
            </a:r>
            <a:r>
              <a:rPr lang="ko-KR" altLang="en-US" dirty="0" smtClean="0">
                <a:sym typeface="Wingdings" pitchFamily="2" charset="2"/>
              </a:rPr>
              <a:t>일종의 공명 현상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사람도 마찬가지임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비슷한 환경일 때 감정의 상승작용 발생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색은 사람 기준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사람의 </a:t>
            </a:r>
            <a:r>
              <a:rPr lang="ko-KR" altLang="en-US" dirty="0" err="1" smtClean="0"/>
              <a:t>색감각세포의</a:t>
            </a:r>
            <a:r>
              <a:rPr lang="ko-KR" altLang="en-US" dirty="0" smtClean="0"/>
              <a:t> 반응 곡선에 따라 정의됨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반응 곡선이 다른 동물이 </a:t>
            </a:r>
            <a:r>
              <a:rPr lang="en-US" altLang="ko-KR" dirty="0" smtClean="0"/>
              <a:t>TV</a:t>
            </a:r>
            <a:r>
              <a:rPr lang="ko-KR" altLang="en-US" dirty="0" smtClean="0"/>
              <a:t>를 보면 자연색과 전혀 다른 색을 볼 수도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95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04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3</a:t>
            </a:r>
            <a:r>
              <a:rPr lang="ko-KR" altLang="en-US" dirty="0" smtClean="0"/>
              <a:t>차원 </a:t>
            </a:r>
            <a:r>
              <a:rPr lang="en-US" altLang="ko-KR" dirty="0" smtClean="0">
                <a:sym typeface="Wingdings" pitchFamily="2" charset="2"/>
              </a:rPr>
              <a:t> 2</a:t>
            </a:r>
            <a:r>
              <a:rPr lang="ko-KR" altLang="en-US" dirty="0" smtClean="0">
                <a:sym typeface="Wingdings" pitchFamily="2" charset="2"/>
              </a:rPr>
              <a:t>차원 </a:t>
            </a:r>
            <a:r>
              <a:rPr lang="en-US" altLang="ko-KR" dirty="0" smtClean="0">
                <a:sym typeface="Wingdings" pitchFamily="2" charset="2"/>
              </a:rPr>
              <a:t>? </a:t>
            </a:r>
            <a:r>
              <a:rPr lang="ko-KR" altLang="en-US" dirty="0" smtClean="0">
                <a:sym typeface="Wingdings" pitchFamily="2" charset="2"/>
              </a:rPr>
              <a:t>색의 정의는 </a:t>
            </a:r>
            <a:r>
              <a:rPr lang="en-US" altLang="ko-KR" dirty="0" smtClean="0">
                <a:sym typeface="Wingdings" pitchFamily="2" charset="2"/>
              </a:rPr>
              <a:t>S,M,L</a:t>
            </a:r>
            <a:r>
              <a:rPr lang="en-US" altLang="ko-KR" baseline="0" dirty="0" smtClean="0">
                <a:sym typeface="Wingdings" pitchFamily="2" charset="2"/>
              </a:rPr>
              <a:t> </a:t>
            </a:r>
            <a:r>
              <a:rPr lang="ko-KR" altLang="en-US" baseline="0" dirty="0" smtClean="0">
                <a:sym typeface="Wingdings" pitchFamily="2" charset="2"/>
              </a:rPr>
              <a:t>세포가 느끼는 감각 비율로 정의됨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즉 </a:t>
            </a:r>
            <a:r>
              <a:rPr lang="en-US" altLang="ko-KR" baseline="0" dirty="0" smtClean="0">
                <a:sym typeface="Wingdings" pitchFamily="2" charset="2"/>
              </a:rPr>
              <a:t>(1, 1, 0) </a:t>
            </a:r>
            <a:r>
              <a:rPr lang="ko-KR" altLang="en-US" baseline="0" dirty="0" smtClean="0">
                <a:sym typeface="Wingdings" pitchFamily="2" charset="2"/>
              </a:rPr>
              <a:t>과 </a:t>
            </a:r>
            <a:r>
              <a:rPr lang="en-US" altLang="ko-KR" baseline="0" dirty="0" smtClean="0">
                <a:sym typeface="Wingdings" pitchFamily="2" charset="2"/>
              </a:rPr>
              <a:t>(2, 2, 0)</a:t>
            </a:r>
            <a:r>
              <a:rPr lang="ko-KR" altLang="en-US" baseline="0" dirty="0" smtClean="0">
                <a:sym typeface="Wingdings" pitchFamily="2" charset="2"/>
              </a:rPr>
              <a:t>은 동일한 색</a:t>
            </a:r>
            <a:r>
              <a:rPr lang="en-US" altLang="ko-KR" baseline="0" dirty="0" smtClean="0">
                <a:sym typeface="Wingdings" pitchFamily="2" charset="2"/>
              </a:rPr>
              <a:t>.  </a:t>
            </a:r>
            <a:r>
              <a:rPr lang="ko-KR" altLang="en-US" baseline="0" dirty="0" smtClean="0">
                <a:sym typeface="Wingdings" pitchFamily="2" charset="2"/>
              </a:rPr>
              <a:t>차이는 명도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색이 아님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자유도 </a:t>
            </a:r>
            <a:r>
              <a:rPr lang="en-US" altLang="ko-KR" baseline="0" dirty="0" smtClean="0">
                <a:sym typeface="Wingdings" pitchFamily="2" charset="2"/>
              </a:rPr>
              <a:t>1</a:t>
            </a:r>
            <a:r>
              <a:rPr lang="ko-KR" altLang="en-US" baseline="0" dirty="0" smtClean="0">
                <a:sym typeface="Wingdings" pitchFamily="2" charset="2"/>
              </a:rPr>
              <a:t>개 </a:t>
            </a:r>
            <a:r>
              <a:rPr lang="ko-KR" altLang="en-US" baseline="0" dirty="0" err="1" smtClean="0">
                <a:sym typeface="Wingdings" pitchFamily="2" charset="2"/>
              </a:rPr>
              <a:t>줄어듬</a:t>
            </a:r>
            <a:r>
              <a:rPr lang="en-US" altLang="ko-KR" baseline="0" dirty="0" smtClean="0">
                <a:sym typeface="Wingdings" pitchFamily="2" charset="2"/>
              </a:rPr>
              <a:t>.  2</a:t>
            </a:r>
            <a:r>
              <a:rPr lang="ko-KR" altLang="en-US" baseline="0" dirty="0" smtClean="0">
                <a:sym typeface="Wingdings" pitchFamily="2" charset="2"/>
              </a:rPr>
              <a:t>차원 표현 가능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28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전체무게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원래 물 무게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물체 무게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물체 부피만큼의 물 무게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부력</a:t>
            </a:r>
            <a:r>
              <a:rPr lang="en-US" altLang="ko-KR" dirty="0" smtClean="0">
                <a:sym typeface="Wingdings" pitchFamily="2" charset="2"/>
              </a:rPr>
              <a:t>.</a:t>
            </a:r>
            <a:r>
              <a:rPr lang="en-US" altLang="ko-KR" baseline="0" dirty="0" smtClean="0">
                <a:sym typeface="Wingdings" pitchFamily="2" charset="2"/>
              </a:rPr>
              <a:t> </a:t>
            </a:r>
            <a:r>
              <a:rPr lang="ko-KR" altLang="en-US" baseline="0" dirty="0" err="1" smtClean="0">
                <a:sym typeface="Wingdings" pitchFamily="2" charset="2"/>
              </a:rPr>
              <a:t>유레카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아르키메데스의 원리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44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비행기 뜨는 원리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양력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저속 비행시</a:t>
            </a:r>
            <a:r>
              <a:rPr lang="en-US" altLang="ko-KR" dirty="0" smtClean="0"/>
              <a:t>)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양력 </a:t>
            </a:r>
            <a:r>
              <a:rPr lang="en-US" altLang="ko-KR" dirty="0" smtClean="0">
                <a:sym typeface="Wingdings" pitchFamily="2" charset="2"/>
              </a:rPr>
              <a:t>+ </a:t>
            </a:r>
            <a:r>
              <a:rPr lang="ko-KR" altLang="en-US" dirty="0" smtClean="0">
                <a:sym typeface="Wingdings" pitchFamily="2" charset="2"/>
              </a:rPr>
              <a:t>작용반작용력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err="1" smtClean="0">
                <a:sym typeface="Wingdings" pitchFamily="2" charset="2"/>
              </a:rPr>
              <a:t>고속주행시</a:t>
            </a:r>
            <a:r>
              <a:rPr lang="en-US" altLang="ko-KR" dirty="0" smtClean="0">
                <a:sym typeface="Wingdings" pitchFamily="2" charset="2"/>
              </a:rPr>
              <a:t>). </a:t>
            </a:r>
            <a:r>
              <a:rPr lang="ko-KR" altLang="en-US" dirty="0" smtClean="0">
                <a:sym typeface="Wingdings" pitchFamily="2" charset="2"/>
              </a:rPr>
              <a:t>헬리콥터의 경우 순전히 작용 반작용력</a:t>
            </a:r>
            <a:r>
              <a:rPr lang="en-US" altLang="ko-KR" dirty="0" smtClean="0">
                <a:sym typeface="Wingdings" pitchFamily="2" charset="2"/>
              </a:rPr>
              <a:t>.</a:t>
            </a:r>
          </a:p>
          <a:p>
            <a:r>
              <a:rPr lang="ko-KR" altLang="en-US" dirty="0" err="1" smtClean="0">
                <a:sym typeface="Wingdings" pitchFamily="2" charset="2"/>
              </a:rPr>
              <a:t>고속주행시</a:t>
            </a:r>
            <a:r>
              <a:rPr lang="ko-KR" altLang="en-US" dirty="0" smtClean="0">
                <a:sym typeface="Wingdings" pitchFamily="2" charset="2"/>
              </a:rPr>
              <a:t> 위험</a:t>
            </a:r>
            <a:r>
              <a:rPr lang="en-US" altLang="ko-KR" dirty="0" smtClean="0">
                <a:sym typeface="Wingdings" pitchFamily="2" charset="2"/>
              </a:rPr>
              <a:t>.</a:t>
            </a:r>
            <a:r>
              <a:rPr lang="en-US" altLang="ko-KR" baseline="0" dirty="0" smtClean="0">
                <a:sym typeface="Wingdings" pitchFamily="2" charset="2"/>
              </a:rPr>
              <a:t> why ? </a:t>
            </a:r>
            <a:r>
              <a:rPr lang="ko-KR" altLang="en-US" baseline="0" dirty="0" err="1" smtClean="0">
                <a:sym typeface="Wingdings" pitchFamily="2" charset="2"/>
              </a:rPr>
              <a:t>터뷸런스</a:t>
            </a:r>
            <a:r>
              <a:rPr lang="ko-KR" altLang="en-US" baseline="0" dirty="0" smtClean="0">
                <a:sym typeface="Wingdings" pitchFamily="2" charset="2"/>
              </a:rPr>
              <a:t> 발생할 때</a:t>
            </a:r>
            <a:r>
              <a:rPr lang="en-US" altLang="ko-KR" baseline="0" dirty="0" smtClean="0">
                <a:sym typeface="Wingdings" pitchFamily="2" charset="2"/>
              </a:rPr>
              <a:t>, </a:t>
            </a:r>
            <a:r>
              <a:rPr lang="ko-KR" altLang="en-US" baseline="0" dirty="0" smtClean="0">
                <a:sym typeface="Wingdings" pitchFamily="2" charset="2"/>
              </a:rPr>
              <a:t>작용 반작용력은 델타의 원리로 어느 정도 균형을 잡아줌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그러나</a:t>
            </a:r>
            <a:r>
              <a:rPr lang="en-US" altLang="ko-KR" baseline="0" dirty="0" smtClean="0">
                <a:sym typeface="Wingdings" pitchFamily="2" charset="2"/>
              </a:rPr>
              <a:t>, </a:t>
            </a:r>
            <a:r>
              <a:rPr lang="ko-KR" altLang="en-US" baseline="0" dirty="0" smtClean="0">
                <a:sym typeface="Wingdings" pitchFamily="2" charset="2"/>
              </a:rPr>
              <a:t>작용 반작용력은 그대로 영향 받음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기상상황 </a:t>
            </a:r>
            <a:r>
              <a:rPr lang="ko-KR" altLang="en-US" baseline="0" dirty="0" err="1" smtClean="0">
                <a:sym typeface="Wingdings" pitchFamily="2" charset="2"/>
              </a:rPr>
              <a:t>악화시</a:t>
            </a:r>
            <a:r>
              <a:rPr lang="ko-KR" altLang="en-US" baseline="0" dirty="0" smtClean="0">
                <a:sym typeface="Wingdings" pitchFamily="2" charset="2"/>
              </a:rPr>
              <a:t> 헬리콥터 추락 사고는 종종 발생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비행기는 </a:t>
            </a:r>
            <a:r>
              <a:rPr lang="en-US" altLang="ko-KR" baseline="0" dirty="0" smtClean="0">
                <a:sym typeface="Wingdings" pitchFamily="2" charset="2"/>
              </a:rPr>
              <a:t>? 10</a:t>
            </a:r>
            <a:r>
              <a:rPr lang="ko-KR" altLang="en-US" baseline="0" dirty="0" smtClean="0">
                <a:sym typeface="Wingdings" pitchFamily="2" charset="2"/>
              </a:rPr>
              <a:t>년 만에 처음 아시아나 항공기 추락사고</a:t>
            </a:r>
            <a:r>
              <a:rPr lang="en-US" altLang="ko-KR" baseline="0" dirty="0" smtClean="0">
                <a:sym typeface="Wingdings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23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44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굴절률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빛이 </a:t>
            </a:r>
            <a:r>
              <a:rPr lang="ko-KR" altLang="en-US" dirty="0" err="1" smtClean="0"/>
              <a:t>물입자와</a:t>
            </a:r>
            <a:r>
              <a:rPr lang="ko-KR" altLang="en-US" dirty="0" smtClean="0"/>
              <a:t> 인사하면서 지나가므로 속도가 저하됨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얼마만큼 인사를 많이 하느냐에 따라 굴절률 정의됨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인사한다는 의미는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빛이 </a:t>
            </a:r>
            <a:r>
              <a:rPr lang="ko-KR" altLang="en-US" dirty="0" err="1" smtClean="0"/>
              <a:t>물분자와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인터랙션을</a:t>
            </a:r>
            <a:r>
              <a:rPr lang="ko-KR" altLang="en-US" dirty="0" smtClean="0"/>
              <a:t> 한다는 의미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빛의 속도 </a:t>
            </a:r>
            <a:r>
              <a:rPr lang="en-US" altLang="ko-KR" dirty="0" smtClean="0"/>
              <a:t>: 30</a:t>
            </a:r>
            <a:r>
              <a:rPr lang="ko-KR" altLang="en-US" dirty="0" smtClean="0"/>
              <a:t>만 </a:t>
            </a:r>
            <a:r>
              <a:rPr lang="en-US" altLang="ko-KR" dirty="0" smtClean="0"/>
              <a:t>Km/s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지구 </a:t>
            </a:r>
            <a:r>
              <a:rPr lang="en-US" altLang="ko-KR" dirty="0" smtClean="0">
                <a:sym typeface="Wingdings" pitchFamily="2" charset="2"/>
              </a:rPr>
              <a:t>7</a:t>
            </a:r>
            <a:r>
              <a:rPr lang="ko-KR" altLang="en-US" dirty="0" smtClean="0">
                <a:sym typeface="Wingdings" pitchFamily="2" charset="2"/>
              </a:rPr>
              <a:t>바퀴</a:t>
            </a:r>
            <a:r>
              <a:rPr lang="ko-KR" altLang="en-US" baseline="0" dirty="0" smtClean="0">
                <a:sym typeface="Wingdings" pitchFamily="2" charset="2"/>
              </a:rPr>
              <a:t> 반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r>
              <a:rPr lang="ko-KR" altLang="en-US" baseline="0" dirty="0" smtClean="0">
                <a:sym typeface="Wingdings" pitchFamily="2" charset="2"/>
              </a:rPr>
              <a:t>지구 </a:t>
            </a:r>
            <a:r>
              <a:rPr lang="en-US" altLang="ko-KR" baseline="0" dirty="0" smtClean="0">
                <a:sym typeface="Wingdings" pitchFamily="2" charset="2"/>
              </a:rPr>
              <a:t>1</a:t>
            </a:r>
            <a:r>
              <a:rPr lang="ko-KR" altLang="en-US" baseline="0" dirty="0" smtClean="0">
                <a:sym typeface="Wingdings" pitchFamily="2" charset="2"/>
              </a:rPr>
              <a:t>바퀴는 </a:t>
            </a:r>
            <a:r>
              <a:rPr lang="en-US" altLang="ko-KR" baseline="0" dirty="0" smtClean="0">
                <a:sym typeface="Wingdings" pitchFamily="2" charset="2"/>
              </a:rPr>
              <a:t>4</a:t>
            </a:r>
            <a:r>
              <a:rPr lang="ko-KR" altLang="en-US" baseline="0" dirty="0" smtClean="0">
                <a:sym typeface="Wingdings" pitchFamily="2" charset="2"/>
              </a:rPr>
              <a:t>만 </a:t>
            </a:r>
            <a:r>
              <a:rPr lang="en-US" altLang="ko-KR" baseline="0" dirty="0" smtClean="0">
                <a:sym typeface="Wingdings" pitchFamily="2" charset="2"/>
              </a:rPr>
              <a:t>km</a:t>
            </a:r>
            <a:r>
              <a:rPr lang="ko-KR" altLang="en-US" baseline="0" dirty="0" smtClean="0">
                <a:sym typeface="Wingdings" pitchFamily="2" charset="2"/>
              </a:rPr>
              <a:t>로 정의됨</a:t>
            </a:r>
            <a:r>
              <a:rPr lang="en-US" altLang="ko-KR" baseline="0" dirty="0" smtClean="0">
                <a:sym typeface="Wingdings" pitchFamily="2" charset="2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0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해가 없는 지역에서는 전반사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11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Core </a:t>
            </a:r>
            <a:r>
              <a:rPr lang="ko-KR" altLang="en-US" dirty="0" smtClean="0"/>
              <a:t>지역에는 </a:t>
            </a:r>
            <a:r>
              <a:rPr lang="en-US" altLang="ko-KR" dirty="0" smtClean="0"/>
              <a:t>GeO2, P2O5 </a:t>
            </a:r>
            <a:r>
              <a:rPr lang="ko-KR" altLang="en-US" dirty="0" smtClean="0"/>
              <a:t>등 추가해서 </a:t>
            </a:r>
            <a:r>
              <a:rPr lang="en-US" altLang="ko-KR" dirty="0" smtClean="0"/>
              <a:t>dense</a:t>
            </a:r>
            <a:r>
              <a:rPr lang="ko-KR" altLang="en-US" dirty="0" smtClean="0"/>
              <a:t>하게 만든다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굴절률 증가</a:t>
            </a:r>
            <a:r>
              <a:rPr lang="en-US" altLang="ko-KR" dirty="0" smtClean="0">
                <a:sym typeface="Wingdings" pitchFamily="2" charset="2"/>
              </a:rPr>
              <a:t>, Why ? </a:t>
            </a:r>
            <a:r>
              <a:rPr lang="ko-KR" altLang="en-US" dirty="0" smtClean="0">
                <a:sym typeface="Wingdings" pitchFamily="2" charset="2"/>
              </a:rPr>
              <a:t>인사를 많이 하니까</a:t>
            </a:r>
            <a:r>
              <a:rPr lang="en-US" altLang="ko-KR" dirty="0" smtClean="0">
                <a:sym typeface="Wingdings" pitchFamily="2" charset="2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57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사람도 최소시간 원리를 대체적으로 따름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빛의 경우는 전적으로 따름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D183C-0FCA-430E-AD27-8F96785857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30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7258FA-61F4-4AEC-AA1B-4CD0D64BE4F7}" type="datetimeFigureOut">
              <a:rPr lang="ko-KR" altLang="en-US" smtClean="0"/>
              <a:pPr/>
              <a:t>2014-09-19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A18E83-5461-420D-832A-1FD88DD3B6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1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1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9.png"/><Relationship Id="rId4" Type="http://schemas.openxmlformats.org/officeDocument/2006/relationships/image" Target="../media/image47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Ce71dbQil6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microsoft.com/office/2007/relationships/hdphoto" Target="../media/hdphoto1.wdp"/><Relationship Id="rId3" Type="http://schemas.openxmlformats.org/officeDocument/2006/relationships/image" Target="../media/image110.png"/><Relationship Id="rId7" Type="http://schemas.openxmlformats.org/officeDocument/2006/relationships/image" Target="../media/image50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9.png"/><Relationship Id="rId10" Type="http://schemas.openxmlformats.org/officeDocument/2006/relationships/image" Target="../media/image80.png"/><Relationship Id="rId4" Type="http://schemas.openxmlformats.org/officeDocument/2006/relationships/image" Target="../media/image210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073816" y="2564904"/>
            <a:ext cx="453650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 smtClean="0">
                <a:latin typeface="맑은 고딕" pitchFamily="50" charset="-127"/>
                <a:ea typeface="맑은 고딕" pitchFamily="50" charset="-127"/>
              </a:rPr>
              <a:t>물리학</a:t>
            </a:r>
            <a:r>
              <a:rPr lang="en-US" altLang="ko-KR" sz="4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4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2051720" y="3933056"/>
            <a:ext cx="45365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2014.2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학기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이남영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03648" y="2123564"/>
                <a:ext cx="23233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공기에서의 속도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123564"/>
                <a:ext cx="232339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10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403648" y="4844115"/>
                <a:ext cx="1446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𝐿𝑠𝑖𝑛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844115"/>
                <a:ext cx="144680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2993994" y="2774716"/>
            <a:ext cx="3384376" cy="159038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호 25"/>
          <p:cNvSpPr/>
          <p:nvPr/>
        </p:nvSpPr>
        <p:spPr>
          <a:xfrm rot="321711">
            <a:off x="4326352" y="2630694"/>
            <a:ext cx="171322" cy="272692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08220" y="2438634"/>
                <a:ext cx="495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0" y="2438634"/>
                <a:ext cx="49545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원호 27"/>
          <p:cNvSpPr/>
          <p:nvPr/>
        </p:nvSpPr>
        <p:spPr>
          <a:xfrm rot="12104183">
            <a:off x="4981812" y="2720865"/>
            <a:ext cx="180020" cy="18002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669721" y="3074658"/>
                <a:ext cx="495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721" y="3074658"/>
                <a:ext cx="49545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직선 연결선 102"/>
          <p:cNvCxnSpPr/>
          <p:nvPr/>
        </p:nvCxnSpPr>
        <p:spPr>
          <a:xfrm flipH="1">
            <a:off x="5131749" y="2284367"/>
            <a:ext cx="147638" cy="89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 flipH="1" flipV="1">
            <a:off x="5052246" y="2246892"/>
            <a:ext cx="79203" cy="1307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V="1">
            <a:off x="4146122" y="2779066"/>
            <a:ext cx="1440160" cy="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455926" y="908720"/>
            <a:ext cx="1130356" cy="18659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3354034" y="1467134"/>
            <a:ext cx="792088" cy="13075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146122" y="2783895"/>
            <a:ext cx="309804" cy="14371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146122" y="908720"/>
            <a:ext cx="0" cy="329368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 flipH="1">
            <a:off x="4146122" y="2141309"/>
            <a:ext cx="1051424" cy="6369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3926918" y="1794291"/>
            <a:ext cx="1051424" cy="6369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 flipH="1">
            <a:off x="3714074" y="1431427"/>
            <a:ext cx="1051424" cy="6369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H="1">
            <a:off x="3491742" y="1073585"/>
            <a:ext cx="1051424" cy="63691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>
            <a:off x="5586282" y="2783895"/>
            <a:ext cx="309804" cy="143719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 flipV="1">
            <a:off x="4341813" y="2912896"/>
            <a:ext cx="25232" cy="1170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4195645" y="2912896"/>
            <a:ext cx="145342" cy="313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 flipH="1">
            <a:off x="4215946" y="2778349"/>
            <a:ext cx="1370336" cy="2953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원호 137"/>
          <p:cNvSpPr/>
          <p:nvPr/>
        </p:nvSpPr>
        <p:spPr>
          <a:xfrm rot="2484289" flipH="1" flipV="1">
            <a:off x="4723278" y="2821403"/>
            <a:ext cx="401848" cy="463579"/>
          </a:xfrm>
          <a:prstGeom prst="arc">
            <a:avLst>
              <a:gd name="adj1" fmla="val 16200000"/>
              <a:gd name="adj2" fmla="val 32013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4032086" y="3674818"/>
                <a:ext cx="4954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86" y="3674818"/>
                <a:ext cx="495457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원호 139"/>
          <p:cNvSpPr/>
          <p:nvPr/>
        </p:nvSpPr>
        <p:spPr>
          <a:xfrm rot="7131089">
            <a:off x="4082713" y="3456269"/>
            <a:ext cx="260254" cy="27539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원호 140"/>
          <p:cNvSpPr/>
          <p:nvPr/>
        </p:nvSpPr>
        <p:spPr>
          <a:xfrm rot="21030305">
            <a:off x="5032368" y="2150751"/>
            <a:ext cx="457300" cy="306526"/>
          </a:xfrm>
          <a:prstGeom prst="arc">
            <a:avLst>
              <a:gd name="adj1" fmla="val 16200000"/>
              <a:gd name="adj2" fmla="val 206695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원호 141"/>
          <p:cNvSpPr/>
          <p:nvPr/>
        </p:nvSpPr>
        <p:spPr>
          <a:xfrm rot="15355420" flipH="1" flipV="1">
            <a:off x="5368984" y="2456770"/>
            <a:ext cx="372649" cy="236697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직사각형 142"/>
              <p:cNvSpPr/>
              <p:nvPr/>
            </p:nvSpPr>
            <p:spPr>
              <a:xfrm>
                <a:off x="5343220" y="2147846"/>
                <a:ext cx="480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3" name="직사각형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220" y="2147846"/>
                <a:ext cx="480131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원호 143"/>
          <p:cNvSpPr/>
          <p:nvPr/>
        </p:nvSpPr>
        <p:spPr>
          <a:xfrm rot="5642141" flipH="1" flipV="1">
            <a:off x="4047196" y="2767721"/>
            <a:ext cx="253943" cy="311693"/>
          </a:xfrm>
          <a:prstGeom prst="arc">
            <a:avLst>
              <a:gd name="adj1" fmla="val 16200000"/>
              <a:gd name="adj2" fmla="val 2066952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원호 144"/>
          <p:cNvSpPr/>
          <p:nvPr/>
        </p:nvSpPr>
        <p:spPr>
          <a:xfrm rot="15355420" flipH="1">
            <a:off x="4075256" y="2839633"/>
            <a:ext cx="203872" cy="294089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직사각형 145"/>
              <p:cNvSpPr/>
              <p:nvPr/>
            </p:nvSpPr>
            <p:spPr>
              <a:xfrm>
                <a:off x="3785849" y="2748510"/>
                <a:ext cx="4854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6" name="직사각형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849" y="2748510"/>
                <a:ext cx="485453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원호 146"/>
          <p:cNvSpPr/>
          <p:nvPr/>
        </p:nvSpPr>
        <p:spPr>
          <a:xfrm rot="11666344" flipV="1">
            <a:off x="4829718" y="2509535"/>
            <a:ext cx="202803" cy="364250"/>
          </a:xfrm>
          <a:prstGeom prst="arc">
            <a:avLst>
              <a:gd name="adj1" fmla="val 16200000"/>
              <a:gd name="adj2" fmla="val 3201342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4831647" y="2332093"/>
                <a:ext cx="3945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ko-KR" alt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647" y="2332093"/>
                <a:ext cx="394595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직사각형 148"/>
              <p:cNvSpPr/>
              <p:nvPr/>
            </p:nvSpPr>
            <p:spPr>
              <a:xfrm>
                <a:off x="1625842" y="3140968"/>
                <a:ext cx="20978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 smtClean="0"/>
                  <a:t>물에서의 속도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9" name="직사각형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42" y="3140968"/>
                <a:ext cx="20978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61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1403648" y="5219908"/>
                <a:ext cx="1446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r>
                        <a:rPr lang="en-US" altLang="ko-KR" b="0" i="1" smtClean="0">
                          <a:latin typeface="Cambria Math"/>
                        </a:rPr>
                        <m:t>𝐿𝑠𝑖𝑛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219908"/>
                <a:ext cx="1446806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3062235" y="4896580"/>
                <a:ext cx="2013821" cy="6580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235" y="4896580"/>
                <a:ext cx="2013821" cy="6580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오른쪽 화살표 153"/>
          <p:cNvSpPr/>
          <p:nvPr/>
        </p:nvSpPr>
        <p:spPr>
          <a:xfrm>
            <a:off x="5220072" y="5137649"/>
            <a:ext cx="288032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5586282" y="4896580"/>
                <a:ext cx="1888401" cy="660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82" y="4896580"/>
                <a:ext cx="1888401" cy="66037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연결선 40"/>
          <p:cNvCxnSpPr/>
          <p:nvPr/>
        </p:nvCxnSpPr>
        <p:spPr>
          <a:xfrm flipH="1">
            <a:off x="4265206" y="3029947"/>
            <a:ext cx="1380818" cy="2956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4324263" y="3290147"/>
            <a:ext cx="1380818" cy="2956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4362691" y="3556721"/>
            <a:ext cx="1380818" cy="2956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4421748" y="3816921"/>
            <a:ext cx="1380818" cy="2956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빛의 굴절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183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오른쪽 화살표 35"/>
          <p:cNvSpPr/>
          <p:nvPr/>
        </p:nvSpPr>
        <p:spPr>
          <a:xfrm>
            <a:off x="3300843" y="1772816"/>
            <a:ext cx="288032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87804" y="3332710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빛이 물에서 </a:t>
            </a:r>
            <a:r>
              <a:rPr lang="ko-KR" altLang="en-US" smtClean="0"/>
              <a:t>공기로 입사할 때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83075" y="1754361"/>
                <a:ext cx="2686120" cy="66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1 </m:t>
                          </m:r>
                          <m:r>
                            <a:rPr lang="en-US" altLang="ko-KR" b="0" i="1" dirty="0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𝑠𝑖𝑛</m:t>
                          </m:r>
                          <m:r>
                            <a:rPr lang="en-US" altLang="ko-KR" b="0" i="1" smtClean="0">
                              <a:latin typeface="Cambria Math"/>
                            </a:rPr>
                            <m:t>90˚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75" y="1754361"/>
                <a:ext cx="2686120" cy="6683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그룹 30"/>
          <p:cNvGrpSpPr/>
          <p:nvPr/>
        </p:nvGrpSpPr>
        <p:grpSpPr>
          <a:xfrm>
            <a:off x="899592" y="1196752"/>
            <a:ext cx="2160743" cy="1665476"/>
            <a:chOff x="899592" y="1124744"/>
            <a:chExt cx="2160743" cy="1665476"/>
          </a:xfrm>
        </p:grpSpPr>
        <p:sp>
          <p:nvSpPr>
            <p:cNvPr id="8" name="직사각형 7"/>
            <p:cNvSpPr/>
            <p:nvPr/>
          </p:nvSpPr>
          <p:spPr>
            <a:xfrm>
              <a:off x="899592" y="1844824"/>
              <a:ext cx="2160743" cy="94539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979963" y="1124744"/>
              <a:ext cx="1" cy="1584176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899592" y="1808820"/>
              <a:ext cx="1080371" cy="3600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0"/>
            </p:cNvCxnSpPr>
            <p:nvPr/>
          </p:nvCxnSpPr>
          <p:spPr>
            <a:xfrm>
              <a:off x="1979964" y="1844824"/>
              <a:ext cx="864347" cy="77805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/>
            <p:cNvSpPr/>
            <p:nvPr/>
          </p:nvSpPr>
          <p:spPr>
            <a:xfrm rot="16796860">
              <a:off x="1737402" y="1667001"/>
              <a:ext cx="401962" cy="38624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68664" y="1338971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8664" y="1338971"/>
                  <a:ext cx="495457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원호 27"/>
            <p:cNvSpPr/>
            <p:nvPr/>
          </p:nvSpPr>
          <p:spPr>
            <a:xfrm rot="6908774">
              <a:off x="1880644" y="1800379"/>
              <a:ext cx="360040" cy="36004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1945682" y="2083333"/>
                  <a:ext cx="4901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682" y="2083333"/>
                  <a:ext cx="49013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직선 연결선 45"/>
            <p:cNvCxnSpPr/>
            <p:nvPr/>
          </p:nvCxnSpPr>
          <p:spPr>
            <a:xfrm>
              <a:off x="899592" y="1848960"/>
              <a:ext cx="2160743" cy="333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04899" y="1340768"/>
                <a:ext cx="2942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=90</m:t>
                    </m:r>
                    <m:r>
                      <a:rPr lang="ko-KR" altLang="en-US" b="0" i="1" smtClean="0">
                        <a:latin typeface="Cambria Math"/>
                      </a:rPr>
                      <m:t>˚</m:t>
                    </m:r>
                    <m:r>
                      <a:rPr lang="ko-KR" altLang="en-US" b="0" i="1" smtClean="0">
                        <a:latin typeface="Cambria Math"/>
                      </a:rPr>
                      <m:t>일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r>
                      <a:rPr lang="ko-KR" altLang="en-US" b="0" i="1" smtClean="0">
                        <a:latin typeface="Cambria Math"/>
                      </a:rPr>
                      <m:t>때</m:t>
                    </m:r>
                    <m:r>
                      <a:rPr lang="en-US" altLang="ko-KR" b="0" i="1" smtClean="0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b="0" i="1" smtClean="0">
                        <a:latin typeface="Cambria Math"/>
                      </a:rPr>
                      <m:t>이</m:t>
                    </m:r>
                  </m:oMath>
                </a14:m>
                <a:r>
                  <a:rPr lang="ko-KR" altLang="en-US" dirty="0" smtClean="0"/>
                  <a:t> 최대각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99" y="1340768"/>
                <a:ext cx="2942537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197" r="-103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3817608" y="2445170"/>
                <a:ext cx="1693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1 </m:t>
                          </m:r>
                          <m:r>
                            <a:rPr lang="en-US" altLang="ko-KR" b="0" i="1" dirty="0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/>
                        </a:rPr>
                        <m:t>=48.8</m:t>
                      </m:r>
                      <m:r>
                        <a:rPr lang="ko-KR" altLang="en-US" b="0" i="1" smtClean="0">
                          <a:latin typeface="Cambria Math"/>
                        </a:rPr>
                        <m:t>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08" y="2445170"/>
                <a:ext cx="1693669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920580" y="3805408"/>
                <a:ext cx="410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b="0" i="1" dirty="0" smtClean="0">
                        <a:latin typeface="Cambria Math"/>
                      </a:rPr>
                      <m:t>①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b="0" i="1" dirty="0" smtClean="0">
                        <a:latin typeface="Cambria Math"/>
                      </a:rPr>
                      <m:t>＜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1 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인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경우</m:t>
                    </m:r>
                  </m:oMath>
                </a14:m>
                <a:r>
                  <a:rPr lang="en-US" altLang="ko-KR" b="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𝑠𝑖𝑛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𝑠𝑖𝑛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80" y="3805408"/>
                <a:ext cx="4102341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4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직사각형 47"/>
              <p:cNvSpPr/>
              <p:nvPr/>
            </p:nvSpPr>
            <p:spPr>
              <a:xfrm>
                <a:off x="920580" y="4278106"/>
                <a:ext cx="5523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②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ko-KR" altLang="en-US" b="0" i="1" dirty="0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1 </m:t>
                        </m:r>
                        <m:r>
                          <a:rPr lang="en-US" altLang="ko-KR" b="0" i="1" dirty="0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인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경우</m:t>
                    </m:r>
                  </m:oMath>
                </a14:m>
                <a:r>
                  <a:rPr lang="en-US" altLang="ko-KR" b="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𝑠𝑖𝑛</m:t>
                    </m:r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/>
                      </a:rPr>
                      <m:t>&gt;1 </m:t>
                    </m:r>
                    <m:r>
                      <a:rPr lang="ko-KR" altLang="en-US" b="0" i="1" dirty="0" smtClean="0">
                        <a:latin typeface="Cambria Math"/>
                      </a:rPr>
                      <m:t>이므로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해가</m:t>
                    </m:r>
                    <m:r>
                      <a:rPr lang="en-US" altLang="ko-KR" b="0" i="1" dirty="0" smtClean="0">
                        <a:latin typeface="Cambria Math"/>
                      </a:rPr>
                      <m:t> </m:t>
                    </m:r>
                    <m:r>
                      <a:rPr lang="ko-KR" altLang="en-US" b="0" i="1" dirty="0" smtClean="0">
                        <a:latin typeface="Cambria Math"/>
                      </a:rPr>
                      <m:t>없다</m:t>
                    </m:r>
                    <m:r>
                      <a:rPr lang="en-US" altLang="ko-KR" b="0" i="1" dirty="0" smtClean="0">
                        <a:latin typeface="Cambria Math"/>
                      </a:rPr>
                      <m:t>.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직사각형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80" y="4278106"/>
                <a:ext cx="552362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110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직선 연결선 51"/>
          <p:cNvCxnSpPr/>
          <p:nvPr/>
        </p:nvCxnSpPr>
        <p:spPr>
          <a:xfrm>
            <a:off x="5329993" y="4653136"/>
            <a:ext cx="106175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4106" y="4670882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altLang="ko-KR" dirty="0" smtClean="0"/>
              <a:t> </a:t>
            </a:r>
            <a:r>
              <a:rPr lang="ko-KR" altLang="en-US" dirty="0" smtClean="0"/>
              <a:t>빛이 나갈 수 있는 경로가 없다</a:t>
            </a:r>
            <a:r>
              <a:rPr lang="en-US" altLang="ko-KR" dirty="0" smtClean="0"/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5" t="3893" r="1137" b="44528"/>
          <a:stretch/>
        </p:blipFill>
        <p:spPr>
          <a:xfrm>
            <a:off x="1739624" y="5046135"/>
            <a:ext cx="2328320" cy="146421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71600" y="498771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32166" y="375047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전반사란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1115617" y="1136406"/>
            <a:ext cx="864347" cy="77805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992107" y="1916832"/>
            <a:ext cx="420030" cy="864096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2258" y="998062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광섬유 구조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704" name="Picture 5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00892" y="1600184"/>
            <a:ext cx="17907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705" name="Picture 5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070" y="1458292"/>
            <a:ext cx="22193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706" name="Picture 5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3744" y="3789040"/>
            <a:ext cx="442912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714612" y="1702162"/>
            <a:ext cx="4143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실제 광섬유는 투명한 중심부를 중심부보다 굴절률이 작은 </a:t>
            </a:r>
            <a:r>
              <a:rPr lang="ko-KR" altLang="en-US" sz="1600" dirty="0" err="1" smtClean="0"/>
              <a:t>클래딩</a:t>
            </a:r>
            <a:r>
              <a:rPr lang="en-US" altLang="ko-KR" sz="1600" dirty="0" smtClean="0"/>
              <a:t>(cladding)</a:t>
            </a:r>
            <a:r>
              <a:rPr lang="ko-KR" altLang="en-US" sz="1600" dirty="0" smtClean="0"/>
              <a:t>이 감싸고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바깥에는 기계적인 손상을 막기 위하여 플라스틱 피복으로 쌓여 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연속적인 전반사를 통하여 빛을 파이프 내부에 가두어 전달할 수 있다</a:t>
            </a:r>
            <a:r>
              <a:rPr lang="en-US" altLang="ko-KR" sz="1600" dirty="0" smtClean="0"/>
              <a:t>.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32166" y="375047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전반사 응용 예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광통신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071" y="2373024"/>
            <a:ext cx="918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 1.443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1071" y="2755254"/>
            <a:ext cx="9185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 1.44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8608" y="1307438"/>
            <a:ext cx="1623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</a:t>
            </a:r>
            <a:r>
              <a:rPr lang="en-US" altLang="ko-KR" sz="1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max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/>
              </a:rPr>
              <a:t> 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 ~ 86.3</a:t>
            </a:r>
            <a:r>
              <a:rPr lang="en-US" altLang="ko-KR" sz="1400" baseline="30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2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1685668" y="214643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16882" y="2828183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1781696" y="2200437"/>
            <a:ext cx="23582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자유형 6"/>
          <p:cNvSpPr/>
          <p:nvPr/>
        </p:nvSpPr>
        <p:spPr>
          <a:xfrm>
            <a:off x="3536850" y="2207932"/>
            <a:ext cx="216024" cy="619911"/>
          </a:xfrm>
          <a:custGeom>
            <a:avLst/>
            <a:gdLst>
              <a:gd name="connsiteX0" fmla="*/ 0 w 1551482"/>
              <a:gd name="connsiteY0" fmla="*/ 0 h 2437425"/>
              <a:gd name="connsiteX1" fmla="*/ 14990 w 1551482"/>
              <a:gd name="connsiteY1" fmla="*/ 254833 h 2437425"/>
              <a:gd name="connsiteX2" fmla="*/ 22485 w 1551482"/>
              <a:gd name="connsiteY2" fmla="*/ 314793 h 2437425"/>
              <a:gd name="connsiteX3" fmla="*/ 37475 w 1551482"/>
              <a:gd name="connsiteY3" fmla="*/ 352269 h 2437425"/>
              <a:gd name="connsiteX4" fmla="*/ 44970 w 1551482"/>
              <a:gd name="connsiteY4" fmla="*/ 389744 h 2437425"/>
              <a:gd name="connsiteX5" fmla="*/ 67455 w 1551482"/>
              <a:gd name="connsiteY5" fmla="*/ 412229 h 2437425"/>
              <a:gd name="connsiteX6" fmla="*/ 82446 w 1551482"/>
              <a:gd name="connsiteY6" fmla="*/ 442210 h 2437425"/>
              <a:gd name="connsiteX7" fmla="*/ 112426 w 1551482"/>
              <a:gd name="connsiteY7" fmla="*/ 472190 h 2437425"/>
              <a:gd name="connsiteX8" fmla="*/ 134911 w 1551482"/>
              <a:gd name="connsiteY8" fmla="*/ 517160 h 2437425"/>
              <a:gd name="connsiteX9" fmla="*/ 149901 w 1551482"/>
              <a:gd name="connsiteY9" fmla="*/ 532151 h 2437425"/>
              <a:gd name="connsiteX10" fmla="*/ 164892 w 1551482"/>
              <a:gd name="connsiteY10" fmla="*/ 554636 h 2437425"/>
              <a:gd name="connsiteX11" fmla="*/ 194872 w 1551482"/>
              <a:gd name="connsiteY11" fmla="*/ 569626 h 2437425"/>
              <a:gd name="connsiteX12" fmla="*/ 217357 w 1551482"/>
              <a:gd name="connsiteY12" fmla="*/ 592111 h 2437425"/>
              <a:gd name="connsiteX13" fmla="*/ 254833 w 1551482"/>
              <a:gd name="connsiteY13" fmla="*/ 599606 h 2437425"/>
              <a:gd name="connsiteX14" fmla="*/ 284813 w 1551482"/>
              <a:gd name="connsiteY14" fmla="*/ 607101 h 2437425"/>
              <a:gd name="connsiteX15" fmla="*/ 382249 w 1551482"/>
              <a:gd name="connsiteY15" fmla="*/ 637082 h 2437425"/>
              <a:gd name="connsiteX16" fmla="*/ 517160 w 1551482"/>
              <a:gd name="connsiteY16" fmla="*/ 652072 h 2437425"/>
              <a:gd name="connsiteX17" fmla="*/ 577121 w 1551482"/>
              <a:gd name="connsiteY17" fmla="*/ 667062 h 2437425"/>
              <a:gd name="connsiteX18" fmla="*/ 599606 w 1551482"/>
              <a:gd name="connsiteY18" fmla="*/ 674557 h 2437425"/>
              <a:gd name="connsiteX19" fmla="*/ 652072 w 1551482"/>
              <a:gd name="connsiteY19" fmla="*/ 689547 h 2437425"/>
              <a:gd name="connsiteX20" fmla="*/ 689547 w 1551482"/>
              <a:gd name="connsiteY20" fmla="*/ 727023 h 2437425"/>
              <a:gd name="connsiteX21" fmla="*/ 712033 w 1551482"/>
              <a:gd name="connsiteY21" fmla="*/ 742013 h 2437425"/>
              <a:gd name="connsiteX22" fmla="*/ 749508 w 1551482"/>
              <a:gd name="connsiteY22" fmla="*/ 786983 h 2437425"/>
              <a:gd name="connsiteX23" fmla="*/ 764498 w 1551482"/>
              <a:gd name="connsiteY23" fmla="*/ 801974 h 2437425"/>
              <a:gd name="connsiteX24" fmla="*/ 771993 w 1551482"/>
              <a:gd name="connsiteY24" fmla="*/ 966865 h 2437425"/>
              <a:gd name="connsiteX25" fmla="*/ 764498 w 1551482"/>
              <a:gd name="connsiteY25" fmla="*/ 996846 h 2437425"/>
              <a:gd name="connsiteX26" fmla="*/ 734518 w 1551482"/>
              <a:gd name="connsiteY26" fmla="*/ 1041816 h 2437425"/>
              <a:gd name="connsiteX27" fmla="*/ 712033 w 1551482"/>
              <a:gd name="connsiteY27" fmla="*/ 1131757 h 2437425"/>
              <a:gd name="connsiteX28" fmla="*/ 727023 w 1551482"/>
              <a:gd name="connsiteY28" fmla="*/ 1206708 h 2437425"/>
              <a:gd name="connsiteX29" fmla="*/ 734518 w 1551482"/>
              <a:gd name="connsiteY29" fmla="*/ 1229193 h 2437425"/>
              <a:gd name="connsiteX30" fmla="*/ 764498 w 1551482"/>
              <a:gd name="connsiteY30" fmla="*/ 1274164 h 2437425"/>
              <a:gd name="connsiteX31" fmla="*/ 801974 w 1551482"/>
              <a:gd name="connsiteY31" fmla="*/ 1304144 h 2437425"/>
              <a:gd name="connsiteX32" fmla="*/ 824459 w 1551482"/>
              <a:gd name="connsiteY32" fmla="*/ 1319134 h 2437425"/>
              <a:gd name="connsiteX33" fmla="*/ 854439 w 1551482"/>
              <a:gd name="connsiteY33" fmla="*/ 1356610 h 2437425"/>
              <a:gd name="connsiteX34" fmla="*/ 899410 w 1551482"/>
              <a:gd name="connsiteY34" fmla="*/ 1394085 h 2437425"/>
              <a:gd name="connsiteX35" fmla="*/ 914400 w 1551482"/>
              <a:gd name="connsiteY35" fmla="*/ 1416570 h 2437425"/>
              <a:gd name="connsiteX36" fmla="*/ 936885 w 1551482"/>
              <a:gd name="connsiteY36" fmla="*/ 1431560 h 2437425"/>
              <a:gd name="connsiteX37" fmla="*/ 951875 w 1551482"/>
              <a:gd name="connsiteY37" fmla="*/ 1446551 h 2437425"/>
              <a:gd name="connsiteX38" fmla="*/ 989351 w 1551482"/>
              <a:gd name="connsiteY38" fmla="*/ 1491521 h 2437425"/>
              <a:gd name="connsiteX39" fmla="*/ 1004341 w 1551482"/>
              <a:gd name="connsiteY39" fmla="*/ 1514006 h 2437425"/>
              <a:gd name="connsiteX40" fmla="*/ 1019331 w 1551482"/>
              <a:gd name="connsiteY40" fmla="*/ 1528997 h 2437425"/>
              <a:gd name="connsiteX41" fmla="*/ 1049311 w 1551482"/>
              <a:gd name="connsiteY41" fmla="*/ 1573967 h 2437425"/>
              <a:gd name="connsiteX42" fmla="*/ 1064301 w 1551482"/>
              <a:gd name="connsiteY42" fmla="*/ 1596452 h 2437425"/>
              <a:gd name="connsiteX43" fmla="*/ 1079292 w 1551482"/>
              <a:gd name="connsiteY43" fmla="*/ 1611442 h 2437425"/>
              <a:gd name="connsiteX44" fmla="*/ 1086787 w 1551482"/>
              <a:gd name="connsiteY44" fmla="*/ 1633928 h 2437425"/>
              <a:gd name="connsiteX45" fmla="*/ 1101777 w 1551482"/>
              <a:gd name="connsiteY45" fmla="*/ 1656413 h 2437425"/>
              <a:gd name="connsiteX46" fmla="*/ 1116767 w 1551482"/>
              <a:gd name="connsiteY46" fmla="*/ 1701383 h 2437425"/>
              <a:gd name="connsiteX47" fmla="*/ 1124262 w 1551482"/>
              <a:gd name="connsiteY47" fmla="*/ 1723869 h 2437425"/>
              <a:gd name="connsiteX48" fmla="*/ 1116767 w 1551482"/>
              <a:gd name="connsiteY48" fmla="*/ 1776334 h 2437425"/>
              <a:gd name="connsiteX49" fmla="*/ 1101777 w 1551482"/>
              <a:gd name="connsiteY49" fmla="*/ 1798819 h 2437425"/>
              <a:gd name="connsiteX50" fmla="*/ 1094282 w 1551482"/>
              <a:gd name="connsiteY50" fmla="*/ 1821305 h 2437425"/>
              <a:gd name="connsiteX51" fmla="*/ 1071796 w 1551482"/>
              <a:gd name="connsiteY51" fmla="*/ 1866275 h 2437425"/>
              <a:gd name="connsiteX52" fmla="*/ 1071796 w 1551482"/>
              <a:gd name="connsiteY52" fmla="*/ 2001187 h 2437425"/>
              <a:gd name="connsiteX53" fmla="*/ 1086787 w 1551482"/>
              <a:gd name="connsiteY53" fmla="*/ 2031167 h 2437425"/>
              <a:gd name="connsiteX54" fmla="*/ 1094282 w 1551482"/>
              <a:gd name="connsiteY54" fmla="*/ 2053652 h 2437425"/>
              <a:gd name="connsiteX55" fmla="*/ 1124262 w 1551482"/>
              <a:gd name="connsiteY55" fmla="*/ 2098623 h 2437425"/>
              <a:gd name="connsiteX56" fmla="*/ 1154242 w 1551482"/>
              <a:gd name="connsiteY56" fmla="*/ 2151088 h 2437425"/>
              <a:gd name="connsiteX57" fmla="*/ 1184223 w 1551482"/>
              <a:gd name="connsiteY57" fmla="*/ 2181069 h 2437425"/>
              <a:gd name="connsiteX58" fmla="*/ 1214203 w 1551482"/>
              <a:gd name="connsiteY58" fmla="*/ 2226039 h 2437425"/>
              <a:gd name="connsiteX59" fmla="*/ 1236688 w 1551482"/>
              <a:gd name="connsiteY59" fmla="*/ 2241029 h 2437425"/>
              <a:gd name="connsiteX60" fmla="*/ 1281659 w 1551482"/>
              <a:gd name="connsiteY60" fmla="*/ 2286000 h 2437425"/>
              <a:gd name="connsiteX61" fmla="*/ 1311639 w 1551482"/>
              <a:gd name="connsiteY61" fmla="*/ 2308485 h 2437425"/>
              <a:gd name="connsiteX62" fmla="*/ 1334124 w 1551482"/>
              <a:gd name="connsiteY62" fmla="*/ 2330970 h 2437425"/>
              <a:gd name="connsiteX63" fmla="*/ 1356610 w 1551482"/>
              <a:gd name="connsiteY63" fmla="*/ 2345960 h 2437425"/>
              <a:gd name="connsiteX64" fmla="*/ 1371600 w 1551482"/>
              <a:gd name="connsiteY64" fmla="*/ 2360951 h 2437425"/>
              <a:gd name="connsiteX65" fmla="*/ 1394085 w 1551482"/>
              <a:gd name="connsiteY65" fmla="*/ 2375941 h 2437425"/>
              <a:gd name="connsiteX66" fmla="*/ 1424065 w 1551482"/>
              <a:gd name="connsiteY66" fmla="*/ 2398426 h 2437425"/>
              <a:gd name="connsiteX67" fmla="*/ 1446551 w 1551482"/>
              <a:gd name="connsiteY67" fmla="*/ 2405921 h 2437425"/>
              <a:gd name="connsiteX68" fmla="*/ 1476531 w 1551482"/>
              <a:gd name="connsiteY68" fmla="*/ 2420911 h 2437425"/>
              <a:gd name="connsiteX69" fmla="*/ 1499016 w 1551482"/>
              <a:gd name="connsiteY69" fmla="*/ 2435901 h 2437425"/>
              <a:gd name="connsiteX70" fmla="*/ 1551482 w 1551482"/>
              <a:gd name="connsiteY70" fmla="*/ 2435901 h 24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551482" h="2437425">
                <a:moveTo>
                  <a:pt x="0" y="0"/>
                </a:moveTo>
                <a:cubicBezTo>
                  <a:pt x="5752" y="132295"/>
                  <a:pt x="3699" y="147569"/>
                  <a:pt x="14990" y="254833"/>
                </a:cubicBezTo>
                <a:cubicBezTo>
                  <a:pt x="17099" y="274865"/>
                  <a:pt x="17956" y="295167"/>
                  <a:pt x="22485" y="314793"/>
                </a:cubicBezTo>
                <a:cubicBezTo>
                  <a:pt x="25510" y="327903"/>
                  <a:pt x="33609" y="339382"/>
                  <a:pt x="37475" y="352269"/>
                </a:cubicBezTo>
                <a:cubicBezTo>
                  <a:pt x="41135" y="364471"/>
                  <a:pt x="39273" y="378350"/>
                  <a:pt x="44970" y="389744"/>
                </a:cubicBezTo>
                <a:cubicBezTo>
                  <a:pt x="49710" y="399225"/>
                  <a:pt x="61294" y="403604"/>
                  <a:pt x="67455" y="412229"/>
                </a:cubicBezTo>
                <a:cubicBezTo>
                  <a:pt x="73949" y="421321"/>
                  <a:pt x="75742" y="433271"/>
                  <a:pt x="82446" y="442210"/>
                </a:cubicBezTo>
                <a:cubicBezTo>
                  <a:pt x="90926" y="453516"/>
                  <a:pt x="103229" y="461460"/>
                  <a:pt x="112426" y="472190"/>
                </a:cubicBezTo>
                <a:cubicBezTo>
                  <a:pt x="150330" y="516411"/>
                  <a:pt x="108314" y="472831"/>
                  <a:pt x="134911" y="517160"/>
                </a:cubicBezTo>
                <a:cubicBezTo>
                  <a:pt x="138547" y="523220"/>
                  <a:pt x="145487" y="526633"/>
                  <a:pt x="149901" y="532151"/>
                </a:cubicBezTo>
                <a:cubicBezTo>
                  <a:pt x="155528" y="539185"/>
                  <a:pt x="157972" y="548869"/>
                  <a:pt x="164892" y="554636"/>
                </a:cubicBezTo>
                <a:cubicBezTo>
                  <a:pt x="173475" y="561789"/>
                  <a:pt x="185780" y="563132"/>
                  <a:pt x="194872" y="569626"/>
                </a:cubicBezTo>
                <a:cubicBezTo>
                  <a:pt x="203497" y="575787"/>
                  <a:pt x="207876" y="587371"/>
                  <a:pt x="217357" y="592111"/>
                </a:cubicBezTo>
                <a:cubicBezTo>
                  <a:pt x="228751" y="597808"/>
                  <a:pt x="242397" y="596842"/>
                  <a:pt x="254833" y="599606"/>
                </a:cubicBezTo>
                <a:cubicBezTo>
                  <a:pt x="264889" y="601841"/>
                  <a:pt x="274947" y="604141"/>
                  <a:pt x="284813" y="607101"/>
                </a:cubicBezTo>
                <a:cubicBezTo>
                  <a:pt x="317531" y="616917"/>
                  <a:pt x="348675" y="630367"/>
                  <a:pt x="382249" y="637082"/>
                </a:cubicBezTo>
                <a:cubicBezTo>
                  <a:pt x="435567" y="647746"/>
                  <a:pt x="454295" y="646833"/>
                  <a:pt x="517160" y="652072"/>
                </a:cubicBezTo>
                <a:cubicBezTo>
                  <a:pt x="537147" y="657069"/>
                  <a:pt x="557576" y="660547"/>
                  <a:pt x="577121" y="667062"/>
                </a:cubicBezTo>
                <a:cubicBezTo>
                  <a:pt x="584616" y="669560"/>
                  <a:pt x="592010" y="672387"/>
                  <a:pt x="599606" y="674557"/>
                </a:cubicBezTo>
                <a:cubicBezTo>
                  <a:pt x="665485" y="693379"/>
                  <a:pt x="598161" y="671577"/>
                  <a:pt x="652072" y="689547"/>
                </a:cubicBezTo>
                <a:cubicBezTo>
                  <a:pt x="664564" y="702039"/>
                  <a:pt x="674848" y="717224"/>
                  <a:pt x="689547" y="727023"/>
                </a:cubicBezTo>
                <a:cubicBezTo>
                  <a:pt x="697042" y="732020"/>
                  <a:pt x="705113" y="736246"/>
                  <a:pt x="712033" y="742013"/>
                </a:cubicBezTo>
                <a:cubicBezTo>
                  <a:pt x="744076" y="768715"/>
                  <a:pt x="725928" y="757508"/>
                  <a:pt x="749508" y="786983"/>
                </a:cubicBezTo>
                <a:cubicBezTo>
                  <a:pt x="753922" y="792501"/>
                  <a:pt x="759501" y="796977"/>
                  <a:pt x="764498" y="801974"/>
                </a:cubicBezTo>
                <a:cubicBezTo>
                  <a:pt x="790609" y="880308"/>
                  <a:pt x="784388" y="842916"/>
                  <a:pt x="771993" y="966865"/>
                </a:cubicBezTo>
                <a:cubicBezTo>
                  <a:pt x="770968" y="977115"/>
                  <a:pt x="769105" y="987632"/>
                  <a:pt x="764498" y="996846"/>
                </a:cubicBezTo>
                <a:cubicBezTo>
                  <a:pt x="756441" y="1012960"/>
                  <a:pt x="740215" y="1024725"/>
                  <a:pt x="734518" y="1041816"/>
                </a:cubicBezTo>
                <a:cubicBezTo>
                  <a:pt x="714722" y="1101204"/>
                  <a:pt x="722126" y="1071201"/>
                  <a:pt x="712033" y="1131757"/>
                </a:cubicBezTo>
                <a:cubicBezTo>
                  <a:pt x="717923" y="1167095"/>
                  <a:pt x="718078" y="1175401"/>
                  <a:pt x="727023" y="1206708"/>
                </a:cubicBezTo>
                <a:cubicBezTo>
                  <a:pt x="729193" y="1214304"/>
                  <a:pt x="730681" y="1222287"/>
                  <a:pt x="734518" y="1229193"/>
                </a:cubicBezTo>
                <a:cubicBezTo>
                  <a:pt x="743267" y="1244942"/>
                  <a:pt x="754505" y="1259174"/>
                  <a:pt x="764498" y="1274164"/>
                </a:cubicBezTo>
                <a:cubicBezTo>
                  <a:pt x="783870" y="1303223"/>
                  <a:pt x="770943" y="1293801"/>
                  <a:pt x="801974" y="1304144"/>
                </a:cubicBezTo>
                <a:cubicBezTo>
                  <a:pt x="809469" y="1309141"/>
                  <a:pt x="818089" y="1312764"/>
                  <a:pt x="824459" y="1319134"/>
                </a:cubicBezTo>
                <a:cubicBezTo>
                  <a:pt x="863414" y="1358089"/>
                  <a:pt x="817355" y="1326942"/>
                  <a:pt x="854439" y="1356610"/>
                </a:cubicBezTo>
                <a:cubicBezTo>
                  <a:pt x="883918" y="1380194"/>
                  <a:pt x="872702" y="1362036"/>
                  <a:pt x="899410" y="1394085"/>
                </a:cubicBezTo>
                <a:cubicBezTo>
                  <a:pt x="905177" y="1401005"/>
                  <a:pt x="908030" y="1410200"/>
                  <a:pt x="914400" y="1416570"/>
                </a:cubicBezTo>
                <a:cubicBezTo>
                  <a:pt x="920770" y="1422940"/>
                  <a:pt x="929851" y="1425933"/>
                  <a:pt x="936885" y="1431560"/>
                </a:cubicBezTo>
                <a:cubicBezTo>
                  <a:pt x="942403" y="1435975"/>
                  <a:pt x="946878" y="1441554"/>
                  <a:pt x="951875" y="1446551"/>
                </a:cubicBezTo>
                <a:cubicBezTo>
                  <a:pt x="966190" y="1489496"/>
                  <a:pt x="948512" y="1450683"/>
                  <a:pt x="989351" y="1491521"/>
                </a:cubicBezTo>
                <a:cubicBezTo>
                  <a:pt x="995721" y="1497890"/>
                  <a:pt x="998714" y="1506972"/>
                  <a:pt x="1004341" y="1514006"/>
                </a:cubicBezTo>
                <a:cubicBezTo>
                  <a:pt x="1008755" y="1519524"/>
                  <a:pt x="1015091" y="1523344"/>
                  <a:pt x="1019331" y="1528997"/>
                </a:cubicBezTo>
                <a:cubicBezTo>
                  <a:pt x="1030140" y="1543410"/>
                  <a:pt x="1039318" y="1558977"/>
                  <a:pt x="1049311" y="1573967"/>
                </a:cubicBezTo>
                <a:cubicBezTo>
                  <a:pt x="1054308" y="1581462"/>
                  <a:pt x="1057931" y="1590083"/>
                  <a:pt x="1064301" y="1596452"/>
                </a:cubicBezTo>
                <a:lnTo>
                  <a:pt x="1079292" y="1611442"/>
                </a:lnTo>
                <a:cubicBezTo>
                  <a:pt x="1081790" y="1618937"/>
                  <a:pt x="1083254" y="1626861"/>
                  <a:pt x="1086787" y="1633928"/>
                </a:cubicBezTo>
                <a:cubicBezTo>
                  <a:pt x="1090815" y="1641985"/>
                  <a:pt x="1098119" y="1648182"/>
                  <a:pt x="1101777" y="1656413"/>
                </a:cubicBezTo>
                <a:cubicBezTo>
                  <a:pt x="1108194" y="1670852"/>
                  <a:pt x="1111770" y="1686393"/>
                  <a:pt x="1116767" y="1701383"/>
                </a:cubicBezTo>
                <a:lnTo>
                  <a:pt x="1124262" y="1723869"/>
                </a:lnTo>
                <a:cubicBezTo>
                  <a:pt x="1121764" y="1741357"/>
                  <a:pt x="1121843" y="1759413"/>
                  <a:pt x="1116767" y="1776334"/>
                </a:cubicBezTo>
                <a:cubicBezTo>
                  <a:pt x="1114179" y="1784962"/>
                  <a:pt x="1105805" y="1790762"/>
                  <a:pt x="1101777" y="1798819"/>
                </a:cubicBezTo>
                <a:cubicBezTo>
                  <a:pt x="1098244" y="1805886"/>
                  <a:pt x="1097815" y="1814238"/>
                  <a:pt x="1094282" y="1821305"/>
                </a:cubicBezTo>
                <a:cubicBezTo>
                  <a:pt x="1065218" y="1879434"/>
                  <a:pt x="1090641" y="1809748"/>
                  <a:pt x="1071796" y="1866275"/>
                </a:cubicBezTo>
                <a:cubicBezTo>
                  <a:pt x="1061958" y="1925307"/>
                  <a:pt x="1057887" y="1927011"/>
                  <a:pt x="1071796" y="2001187"/>
                </a:cubicBezTo>
                <a:cubicBezTo>
                  <a:pt x="1073855" y="2012169"/>
                  <a:pt x="1082386" y="2020897"/>
                  <a:pt x="1086787" y="2031167"/>
                </a:cubicBezTo>
                <a:cubicBezTo>
                  <a:pt x="1089899" y="2038429"/>
                  <a:pt x="1090445" y="2046746"/>
                  <a:pt x="1094282" y="2053652"/>
                </a:cubicBezTo>
                <a:cubicBezTo>
                  <a:pt x="1103031" y="2069401"/>
                  <a:pt x="1118565" y="2081532"/>
                  <a:pt x="1124262" y="2098623"/>
                </a:cubicBezTo>
                <a:cubicBezTo>
                  <a:pt x="1133941" y="2127660"/>
                  <a:pt x="1129809" y="2123165"/>
                  <a:pt x="1154242" y="2151088"/>
                </a:cubicBezTo>
                <a:cubicBezTo>
                  <a:pt x="1163549" y="2161724"/>
                  <a:pt x="1176383" y="2169309"/>
                  <a:pt x="1184223" y="2181069"/>
                </a:cubicBezTo>
                <a:cubicBezTo>
                  <a:pt x="1194216" y="2196059"/>
                  <a:pt x="1199213" y="2216046"/>
                  <a:pt x="1214203" y="2226039"/>
                </a:cubicBezTo>
                <a:cubicBezTo>
                  <a:pt x="1221698" y="2231036"/>
                  <a:pt x="1229955" y="2235044"/>
                  <a:pt x="1236688" y="2241029"/>
                </a:cubicBezTo>
                <a:cubicBezTo>
                  <a:pt x="1252533" y="2255113"/>
                  <a:pt x="1264699" y="2273280"/>
                  <a:pt x="1281659" y="2286000"/>
                </a:cubicBezTo>
                <a:cubicBezTo>
                  <a:pt x="1291652" y="2293495"/>
                  <a:pt x="1302155" y="2300356"/>
                  <a:pt x="1311639" y="2308485"/>
                </a:cubicBezTo>
                <a:cubicBezTo>
                  <a:pt x="1319687" y="2315383"/>
                  <a:pt x="1325981" y="2324184"/>
                  <a:pt x="1334124" y="2330970"/>
                </a:cubicBezTo>
                <a:cubicBezTo>
                  <a:pt x="1341044" y="2336737"/>
                  <a:pt x="1349576" y="2340333"/>
                  <a:pt x="1356610" y="2345960"/>
                </a:cubicBezTo>
                <a:cubicBezTo>
                  <a:pt x="1362128" y="2350374"/>
                  <a:pt x="1366082" y="2356536"/>
                  <a:pt x="1371600" y="2360951"/>
                </a:cubicBezTo>
                <a:cubicBezTo>
                  <a:pt x="1378634" y="2366578"/>
                  <a:pt x="1386755" y="2370705"/>
                  <a:pt x="1394085" y="2375941"/>
                </a:cubicBezTo>
                <a:cubicBezTo>
                  <a:pt x="1404250" y="2383202"/>
                  <a:pt x="1413219" y="2392228"/>
                  <a:pt x="1424065" y="2398426"/>
                </a:cubicBezTo>
                <a:cubicBezTo>
                  <a:pt x="1430925" y="2402346"/>
                  <a:pt x="1439289" y="2402809"/>
                  <a:pt x="1446551" y="2405921"/>
                </a:cubicBezTo>
                <a:cubicBezTo>
                  <a:pt x="1456821" y="2410322"/>
                  <a:pt x="1466830" y="2415368"/>
                  <a:pt x="1476531" y="2420911"/>
                </a:cubicBezTo>
                <a:cubicBezTo>
                  <a:pt x="1484352" y="2425380"/>
                  <a:pt x="1490183" y="2434134"/>
                  <a:pt x="1499016" y="2435901"/>
                </a:cubicBezTo>
                <a:cubicBezTo>
                  <a:pt x="1516165" y="2439331"/>
                  <a:pt x="1533993" y="2435901"/>
                  <a:pt x="1551482" y="2435901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1737736" y="2248761"/>
            <a:ext cx="992036" cy="465462"/>
          </a:xfrm>
          <a:custGeom>
            <a:avLst/>
            <a:gdLst>
              <a:gd name="connsiteX0" fmla="*/ 0 w 1551482"/>
              <a:gd name="connsiteY0" fmla="*/ 0 h 2437425"/>
              <a:gd name="connsiteX1" fmla="*/ 14990 w 1551482"/>
              <a:gd name="connsiteY1" fmla="*/ 254833 h 2437425"/>
              <a:gd name="connsiteX2" fmla="*/ 22485 w 1551482"/>
              <a:gd name="connsiteY2" fmla="*/ 314793 h 2437425"/>
              <a:gd name="connsiteX3" fmla="*/ 37475 w 1551482"/>
              <a:gd name="connsiteY3" fmla="*/ 352269 h 2437425"/>
              <a:gd name="connsiteX4" fmla="*/ 44970 w 1551482"/>
              <a:gd name="connsiteY4" fmla="*/ 389744 h 2437425"/>
              <a:gd name="connsiteX5" fmla="*/ 67455 w 1551482"/>
              <a:gd name="connsiteY5" fmla="*/ 412229 h 2437425"/>
              <a:gd name="connsiteX6" fmla="*/ 82446 w 1551482"/>
              <a:gd name="connsiteY6" fmla="*/ 442210 h 2437425"/>
              <a:gd name="connsiteX7" fmla="*/ 112426 w 1551482"/>
              <a:gd name="connsiteY7" fmla="*/ 472190 h 2437425"/>
              <a:gd name="connsiteX8" fmla="*/ 134911 w 1551482"/>
              <a:gd name="connsiteY8" fmla="*/ 517160 h 2437425"/>
              <a:gd name="connsiteX9" fmla="*/ 149901 w 1551482"/>
              <a:gd name="connsiteY9" fmla="*/ 532151 h 2437425"/>
              <a:gd name="connsiteX10" fmla="*/ 164892 w 1551482"/>
              <a:gd name="connsiteY10" fmla="*/ 554636 h 2437425"/>
              <a:gd name="connsiteX11" fmla="*/ 194872 w 1551482"/>
              <a:gd name="connsiteY11" fmla="*/ 569626 h 2437425"/>
              <a:gd name="connsiteX12" fmla="*/ 217357 w 1551482"/>
              <a:gd name="connsiteY12" fmla="*/ 592111 h 2437425"/>
              <a:gd name="connsiteX13" fmla="*/ 254833 w 1551482"/>
              <a:gd name="connsiteY13" fmla="*/ 599606 h 2437425"/>
              <a:gd name="connsiteX14" fmla="*/ 284813 w 1551482"/>
              <a:gd name="connsiteY14" fmla="*/ 607101 h 2437425"/>
              <a:gd name="connsiteX15" fmla="*/ 382249 w 1551482"/>
              <a:gd name="connsiteY15" fmla="*/ 637082 h 2437425"/>
              <a:gd name="connsiteX16" fmla="*/ 517160 w 1551482"/>
              <a:gd name="connsiteY16" fmla="*/ 652072 h 2437425"/>
              <a:gd name="connsiteX17" fmla="*/ 577121 w 1551482"/>
              <a:gd name="connsiteY17" fmla="*/ 667062 h 2437425"/>
              <a:gd name="connsiteX18" fmla="*/ 599606 w 1551482"/>
              <a:gd name="connsiteY18" fmla="*/ 674557 h 2437425"/>
              <a:gd name="connsiteX19" fmla="*/ 652072 w 1551482"/>
              <a:gd name="connsiteY19" fmla="*/ 689547 h 2437425"/>
              <a:gd name="connsiteX20" fmla="*/ 689547 w 1551482"/>
              <a:gd name="connsiteY20" fmla="*/ 727023 h 2437425"/>
              <a:gd name="connsiteX21" fmla="*/ 712033 w 1551482"/>
              <a:gd name="connsiteY21" fmla="*/ 742013 h 2437425"/>
              <a:gd name="connsiteX22" fmla="*/ 749508 w 1551482"/>
              <a:gd name="connsiteY22" fmla="*/ 786983 h 2437425"/>
              <a:gd name="connsiteX23" fmla="*/ 764498 w 1551482"/>
              <a:gd name="connsiteY23" fmla="*/ 801974 h 2437425"/>
              <a:gd name="connsiteX24" fmla="*/ 771993 w 1551482"/>
              <a:gd name="connsiteY24" fmla="*/ 966865 h 2437425"/>
              <a:gd name="connsiteX25" fmla="*/ 764498 w 1551482"/>
              <a:gd name="connsiteY25" fmla="*/ 996846 h 2437425"/>
              <a:gd name="connsiteX26" fmla="*/ 734518 w 1551482"/>
              <a:gd name="connsiteY26" fmla="*/ 1041816 h 2437425"/>
              <a:gd name="connsiteX27" fmla="*/ 712033 w 1551482"/>
              <a:gd name="connsiteY27" fmla="*/ 1131757 h 2437425"/>
              <a:gd name="connsiteX28" fmla="*/ 727023 w 1551482"/>
              <a:gd name="connsiteY28" fmla="*/ 1206708 h 2437425"/>
              <a:gd name="connsiteX29" fmla="*/ 734518 w 1551482"/>
              <a:gd name="connsiteY29" fmla="*/ 1229193 h 2437425"/>
              <a:gd name="connsiteX30" fmla="*/ 764498 w 1551482"/>
              <a:gd name="connsiteY30" fmla="*/ 1274164 h 2437425"/>
              <a:gd name="connsiteX31" fmla="*/ 801974 w 1551482"/>
              <a:gd name="connsiteY31" fmla="*/ 1304144 h 2437425"/>
              <a:gd name="connsiteX32" fmla="*/ 824459 w 1551482"/>
              <a:gd name="connsiteY32" fmla="*/ 1319134 h 2437425"/>
              <a:gd name="connsiteX33" fmla="*/ 854439 w 1551482"/>
              <a:gd name="connsiteY33" fmla="*/ 1356610 h 2437425"/>
              <a:gd name="connsiteX34" fmla="*/ 899410 w 1551482"/>
              <a:gd name="connsiteY34" fmla="*/ 1394085 h 2437425"/>
              <a:gd name="connsiteX35" fmla="*/ 914400 w 1551482"/>
              <a:gd name="connsiteY35" fmla="*/ 1416570 h 2437425"/>
              <a:gd name="connsiteX36" fmla="*/ 936885 w 1551482"/>
              <a:gd name="connsiteY36" fmla="*/ 1431560 h 2437425"/>
              <a:gd name="connsiteX37" fmla="*/ 951875 w 1551482"/>
              <a:gd name="connsiteY37" fmla="*/ 1446551 h 2437425"/>
              <a:gd name="connsiteX38" fmla="*/ 989351 w 1551482"/>
              <a:gd name="connsiteY38" fmla="*/ 1491521 h 2437425"/>
              <a:gd name="connsiteX39" fmla="*/ 1004341 w 1551482"/>
              <a:gd name="connsiteY39" fmla="*/ 1514006 h 2437425"/>
              <a:gd name="connsiteX40" fmla="*/ 1019331 w 1551482"/>
              <a:gd name="connsiteY40" fmla="*/ 1528997 h 2437425"/>
              <a:gd name="connsiteX41" fmla="*/ 1049311 w 1551482"/>
              <a:gd name="connsiteY41" fmla="*/ 1573967 h 2437425"/>
              <a:gd name="connsiteX42" fmla="*/ 1064301 w 1551482"/>
              <a:gd name="connsiteY42" fmla="*/ 1596452 h 2437425"/>
              <a:gd name="connsiteX43" fmla="*/ 1079292 w 1551482"/>
              <a:gd name="connsiteY43" fmla="*/ 1611442 h 2437425"/>
              <a:gd name="connsiteX44" fmla="*/ 1086787 w 1551482"/>
              <a:gd name="connsiteY44" fmla="*/ 1633928 h 2437425"/>
              <a:gd name="connsiteX45" fmla="*/ 1101777 w 1551482"/>
              <a:gd name="connsiteY45" fmla="*/ 1656413 h 2437425"/>
              <a:gd name="connsiteX46" fmla="*/ 1116767 w 1551482"/>
              <a:gd name="connsiteY46" fmla="*/ 1701383 h 2437425"/>
              <a:gd name="connsiteX47" fmla="*/ 1124262 w 1551482"/>
              <a:gd name="connsiteY47" fmla="*/ 1723869 h 2437425"/>
              <a:gd name="connsiteX48" fmla="*/ 1116767 w 1551482"/>
              <a:gd name="connsiteY48" fmla="*/ 1776334 h 2437425"/>
              <a:gd name="connsiteX49" fmla="*/ 1101777 w 1551482"/>
              <a:gd name="connsiteY49" fmla="*/ 1798819 h 2437425"/>
              <a:gd name="connsiteX50" fmla="*/ 1094282 w 1551482"/>
              <a:gd name="connsiteY50" fmla="*/ 1821305 h 2437425"/>
              <a:gd name="connsiteX51" fmla="*/ 1071796 w 1551482"/>
              <a:gd name="connsiteY51" fmla="*/ 1866275 h 2437425"/>
              <a:gd name="connsiteX52" fmla="*/ 1071796 w 1551482"/>
              <a:gd name="connsiteY52" fmla="*/ 2001187 h 2437425"/>
              <a:gd name="connsiteX53" fmla="*/ 1086787 w 1551482"/>
              <a:gd name="connsiteY53" fmla="*/ 2031167 h 2437425"/>
              <a:gd name="connsiteX54" fmla="*/ 1094282 w 1551482"/>
              <a:gd name="connsiteY54" fmla="*/ 2053652 h 2437425"/>
              <a:gd name="connsiteX55" fmla="*/ 1124262 w 1551482"/>
              <a:gd name="connsiteY55" fmla="*/ 2098623 h 2437425"/>
              <a:gd name="connsiteX56" fmla="*/ 1154242 w 1551482"/>
              <a:gd name="connsiteY56" fmla="*/ 2151088 h 2437425"/>
              <a:gd name="connsiteX57" fmla="*/ 1184223 w 1551482"/>
              <a:gd name="connsiteY57" fmla="*/ 2181069 h 2437425"/>
              <a:gd name="connsiteX58" fmla="*/ 1214203 w 1551482"/>
              <a:gd name="connsiteY58" fmla="*/ 2226039 h 2437425"/>
              <a:gd name="connsiteX59" fmla="*/ 1236688 w 1551482"/>
              <a:gd name="connsiteY59" fmla="*/ 2241029 h 2437425"/>
              <a:gd name="connsiteX60" fmla="*/ 1281659 w 1551482"/>
              <a:gd name="connsiteY60" fmla="*/ 2286000 h 2437425"/>
              <a:gd name="connsiteX61" fmla="*/ 1311639 w 1551482"/>
              <a:gd name="connsiteY61" fmla="*/ 2308485 h 2437425"/>
              <a:gd name="connsiteX62" fmla="*/ 1334124 w 1551482"/>
              <a:gd name="connsiteY62" fmla="*/ 2330970 h 2437425"/>
              <a:gd name="connsiteX63" fmla="*/ 1356610 w 1551482"/>
              <a:gd name="connsiteY63" fmla="*/ 2345960 h 2437425"/>
              <a:gd name="connsiteX64" fmla="*/ 1371600 w 1551482"/>
              <a:gd name="connsiteY64" fmla="*/ 2360951 h 2437425"/>
              <a:gd name="connsiteX65" fmla="*/ 1394085 w 1551482"/>
              <a:gd name="connsiteY65" fmla="*/ 2375941 h 2437425"/>
              <a:gd name="connsiteX66" fmla="*/ 1424065 w 1551482"/>
              <a:gd name="connsiteY66" fmla="*/ 2398426 h 2437425"/>
              <a:gd name="connsiteX67" fmla="*/ 1446551 w 1551482"/>
              <a:gd name="connsiteY67" fmla="*/ 2405921 h 2437425"/>
              <a:gd name="connsiteX68" fmla="*/ 1476531 w 1551482"/>
              <a:gd name="connsiteY68" fmla="*/ 2420911 h 2437425"/>
              <a:gd name="connsiteX69" fmla="*/ 1499016 w 1551482"/>
              <a:gd name="connsiteY69" fmla="*/ 2435901 h 2437425"/>
              <a:gd name="connsiteX70" fmla="*/ 1551482 w 1551482"/>
              <a:gd name="connsiteY70" fmla="*/ 2435901 h 24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551482" h="2437425">
                <a:moveTo>
                  <a:pt x="0" y="0"/>
                </a:moveTo>
                <a:cubicBezTo>
                  <a:pt x="5752" y="132295"/>
                  <a:pt x="3699" y="147569"/>
                  <a:pt x="14990" y="254833"/>
                </a:cubicBezTo>
                <a:cubicBezTo>
                  <a:pt x="17099" y="274865"/>
                  <a:pt x="17956" y="295167"/>
                  <a:pt x="22485" y="314793"/>
                </a:cubicBezTo>
                <a:cubicBezTo>
                  <a:pt x="25510" y="327903"/>
                  <a:pt x="33609" y="339382"/>
                  <a:pt x="37475" y="352269"/>
                </a:cubicBezTo>
                <a:cubicBezTo>
                  <a:pt x="41135" y="364471"/>
                  <a:pt x="39273" y="378350"/>
                  <a:pt x="44970" y="389744"/>
                </a:cubicBezTo>
                <a:cubicBezTo>
                  <a:pt x="49710" y="399225"/>
                  <a:pt x="61294" y="403604"/>
                  <a:pt x="67455" y="412229"/>
                </a:cubicBezTo>
                <a:cubicBezTo>
                  <a:pt x="73949" y="421321"/>
                  <a:pt x="75742" y="433271"/>
                  <a:pt x="82446" y="442210"/>
                </a:cubicBezTo>
                <a:cubicBezTo>
                  <a:pt x="90926" y="453516"/>
                  <a:pt x="103229" y="461460"/>
                  <a:pt x="112426" y="472190"/>
                </a:cubicBezTo>
                <a:cubicBezTo>
                  <a:pt x="150330" y="516411"/>
                  <a:pt x="108314" y="472831"/>
                  <a:pt x="134911" y="517160"/>
                </a:cubicBezTo>
                <a:cubicBezTo>
                  <a:pt x="138547" y="523220"/>
                  <a:pt x="145487" y="526633"/>
                  <a:pt x="149901" y="532151"/>
                </a:cubicBezTo>
                <a:cubicBezTo>
                  <a:pt x="155528" y="539185"/>
                  <a:pt x="157972" y="548869"/>
                  <a:pt x="164892" y="554636"/>
                </a:cubicBezTo>
                <a:cubicBezTo>
                  <a:pt x="173475" y="561789"/>
                  <a:pt x="185780" y="563132"/>
                  <a:pt x="194872" y="569626"/>
                </a:cubicBezTo>
                <a:cubicBezTo>
                  <a:pt x="203497" y="575787"/>
                  <a:pt x="207876" y="587371"/>
                  <a:pt x="217357" y="592111"/>
                </a:cubicBezTo>
                <a:cubicBezTo>
                  <a:pt x="228751" y="597808"/>
                  <a:pt x="242397" y="596842"/>
                  <a:pt x="254833" y="599606"/>
                </a:cubicBezTo>
                <a:cubicBezTo>
                  <a:pt x="264889" y="601841"/>
                  <a:pt x="274947" y="604141"/>
                  <a:pt x="284813" y="607101"/>
                </a:cubicBezTo>
                <a:cubicBezTo>
                  <a:pt x="317531" y="616917"/>
                  <a:pt x="348675" y="630367"/>
                  <a:pt x="382249" y="637082"/>
                </a:cubicBezTo>
                <a:cubicBezTo>
                  <a:pt x="435567" y="647746"/>
                  <a:pt x="454295" y="646833"/>
                  <a:pt x="517160" y="652072"/>
                </a:cubicBezTo>
                <a:cubicBezTo>
                  <a:pt x="537147" y="657069"/>
                  <a:pt x="557576" y="660547"/>
                  <a:pt x="577121" y="667062"/>
                </a:cubicBezTo>
                <a:cubicBezTo>
                  <a:pt x="584616" y="669560"/>
                  <a:pt x="592010" y="672387"/>
                  <a:pt x="599606" y="674557"/>
                </a:cubicBezTo>
                <a:cubicBezTo>
                  <a:pt x="665485" y="693379"/>
                  <a:pt x="598161" y="671577"/>
                  <a:pt x="652072" y="689547"/>
                </a:cubicBezTo>
                <a:cubicBezTo>
                  <a:pt x="664564" y="702039"/>
                  <a:pt x="674848" y="717224"/>
                  <a:pt x="689547" y="727023"/>
                </a:cubicBezTo>
                <a:cubicBezTo>
                  <a:pt x="697042" y="732020"/>
                  <a:pt x="705113" y="736246"/>
                  <a:pt x="712033" y="742013"/>
                </a:cubicBezTo>
                <a:cubicBezTo>
                  <a:pt x="744076" y="768715"/>
                  <a:pt x="725928" y="757508"/>
                  <a:pt x="749508" y="786983"/>
                </a:cubicBezTo>
                <a:cubicBezTo>
                  <a:pt x="753922" y="792501"/>
                  <a:pt x="759501" y="796977"/>
                  <a:pt x="764498" y="801974"/>
                </a:cubicBezTo>
                <a:cubicBezTo>
                  <a:pt x="790609" y="880308"/>
                  <a:pt x="784388" y="842916"/>
                  <a:pt x="771993" y="966865"/>
                </a:cubicBezTo>
                <a:cubicBezTo>
                  <a:pt x="770968" y="977115"/>
                  <a:pt x="769105" y="987632"/>
                  <a:pt x="764498" y="996846"/>
                </a:cubicBezTo>
                <a:cubicBezTo>
                  <a:pt x="756441" y="1012960"/>
                  <a:pt x="740215" y="1024725"/>
                  <a:pt x="734518" y="1041816"/>
                </a:cubicBezTo>
                <a:cubicBezTo>
                  <a:pt x="714722" y="1101204"/>
                  <a:pt x="722126" y="1071201"/>
                  <a:pt x="712033" y="1131757"/>
                </a:cubicBezTo>
                <a:cubicBezTo>
                  <a:pt x="717923" y="1167095"/>
                  <a:pt x="718078" y="1175401"/>
                  <a:pt x="727023" y="1206708"/>
                </a:cubicBezTo>
                <a:cubicBezTo>
                  <a:pt x="729193" y="1214304"/>
                  <a:pt x="730681" y="1222287"/>
                  <a:pt x="734518" y="1229193"/>
                </a:cubicBezTo>
                <a:cubicBezTo>
                  <a:pt x="743267" y="1244942"/>
                  <a:pt x="754505" y="1259174"/>
                  <a:pt x="764498" y="1274164"/>
                </a:cubicBezTo>
                <a:cubicBezTo>
                  <a:pt x="783870" y="1303223"/>
                  <a:pt x="770943" y="1293801"/>
                  <a:pt x="801974" y="1304144"/>
                </a:cubicBezTo>
                <a:cubicBezTo>
                  <a:pt x="809469" y="1309141"/>
                  <a:pt x="818089" y="1312764"/>
                  <a:pt x="824459" y="1319134"/>
                </a:cubicBezTo>
                <a:cubicBezTo>
                  <a:pt x="863414" y="1358089"/>
                  <a:pt x="817355" y="1326942"/>
                  <a:pt x="854439" y="1356610"/>
                </a:cubicBezTo>
                <a:cubicBezTo>
                  <a:pt x="883918" y="1380194"/>
                  <a:pt x="872702" y="1362036"/>
                  <a:pt x="899410" y="1394085"/>
                </a:cubicBezTo>
                <a:cubicBezTo>
                  <a:pt x="905177" y="1401005"/>
                  <a:pt x="908030" y="1410200"/>
                  <a:pt x="914400" y="1416570"/>
                </a:cubicBezTo>
                <a:cubicBezTo>
                  <a:pt x="920770" y="1422940"/>
                  <a:pt x="929851" y="1425933"/>
                  <a:pt x="936885" y="1431560"/>
                </a:cubicBezTo>
                <a:cubicBezTo>
                  <a:pt x="942403" y="1435975"/>
                  <a:pt x="946878" y="1441554"/>
                  <a:pt x="951875" y="1446551"/>
                </a:cubicBezTo>
                <a:cubicBezTo>
                  <a:pt x="966190" y="1489496"/>
                  <a:pt x="948512" y="1450683"/>
                  <a:pt x="989351" y="1491521"/>
                </a:cubicBezTo>
                <a:cubicBezTo>
                  <a:pt x="995721" y="1497890"/>
                  <a:pt x="998714" y="1506972"/>
                  <a:pt x="1004341" y="1514006"/>
                </a:cubicBezTo>
                <a:cubicBezTo>
                  <a:pt x="1008755" y="1519524"/>
                  <a:pt x="1015091" y="1523344"/>
                  <a:pt x="1019331" y="1528997"/>
                </a:cubicBezTo>
                <a:cubicBezTo>
                  <a:pt x="1030140" y="1543410"/>
                  <a:pt x="1039318" y="1558977"/>
                  <a:pt x="1049311" y="1573967"/>
                </a:cubicBezTo>
                <a:cubicBezTo>
                  <a:pt x="1054308" y="1581462"/>
                  <a:pt x="1057931" y="1590083"/>
                  <a:pt x="1064301" y="1596452"/>
                </a:cubicBezTo>
                <a:lnTo>
                  <a:pt x="1079292" y="1611442"/>
                </a:lnTo>
                <a:cubicBezTo>
                  <a:pt x="1081790" y="1618937"/>
                  <a:pt x="1083254" y="1626861"/>
                  <a:pt x="1086787" y="1633928"/>
                </a:cubicBezTo>
                <a:cubicBezTo>
                  <a:pt x="1090815" y="1641985"/>
                  <a:pt x="1098119" y="1648182"/>
                  <a:pt x="1101777" y="1656413"/>
                </a:cubicBezTo>
                <a:cubicBezTo>
                  <a:pt x="1108194" y="1670852"/>
                  <a:pt x="1111770" y="1686393"/>
                  <a:pt x="1116767" y="1701383"/>
                </a:cubicBezTo>
                <a:lnTo>
                  <a:pt x="1124262" y="1723869"/>
                </a:lnTo>
                <a:cubicBezTo>
                  <a:pt x="1121764" y="1741357"/>
                  <a:pt x="1121843" y="1759413"/>
                  <a:pt x="1116767" y="1776334"/>
                </a:cubicBezTo>
                <a:cubicBezTo>
                  <a:pt x="1114179" y="1784962"/>
                  <a:pt x="1105805" y="1790762"/>
                  <a:pt x="1101777" y="1798819"/>
                </a:cubicBezTo>
                <a:cubicBezTo>
                  <a:pt x="1098244" y="1805886"/>
                  <a:pt x="1097815" y="1814238"/>
                  <a:pt x="1094282" y="1821305"/>
                </a:cubicBezTo>
                <a:cubicBezTo>
                  <a:pt x="1065218" y="1879434"/>
                  <a:pt x="1090641" y="1809748"/>
                  <a:pt x="1071796" y="1866275"/>
                </a:cubicBezTo>
                <a:cubicBezTo>
                  <a:pt x="1061958" y="1925307"/>
                  <a:pt x="1057887" y="1927011"/>
                  <a:pt x="1071796" y="2001187"/>
                </a:cubicBezTo>
                <a:cubicBezTo>
                  <a:pt x="1073855" y="2012169"/>
                  <a:pt x="1082386" y="2020897"/>
                  <a:pt x="1086787" y="2031167"/>
                </a:cubicBezTo>
                <a:cubicBezTo>
                  <a:pt x="1089899" y="2038429"/>
                  <a:pt x="1090445" y="2046746"/>
                  <a:pt x="1094282" y="2053652"/>
                </a:cubicBezTo>
                <a:cubicBezTo>
                  <a:pt x="1103031" y="2069401"/>
                  <a:pt x="1118565" y="2081532"/>
                  <a:pt x="1124262" y="2098623"/>
                </a:cubicBezTo>
                <a:cubicBezTo>
                  <a:pt x="1133941" y="2127660"/>
                  <a:pt x="1129809" y="2123165"/>
                  <a:pt x="1154242" y="2151088"/>
                </a:cubicBezTo>
                <a:cubicBezTo>
                  <a:pt x="1163549" y="2161724"/>
                  <a:pt x="1176383" y="2169309"/>
                  <a:pt x="1184223" y="2181069"/>
                </a:cubicBezTo>
                <a:cubicBezTo>
                  <a:pt x="1194216" y="2196059"/>
                  <a:pt x="1199213" y="2216046"/>
                  <a:pt x="1214203" y="2226039"/>
                </a:cubicBezTo>
                <a:cubicBezTo>
                  <a:pt x="1221698" y="2231036"/>
                  <a:pt x="1229955" y="2235044"/>
                  <a:pt x="1236688" y="2241029"/>
                </a:cubicBezTo>
                <a:cubicBezTo>
                  <a:pt x="1252533" y="2255113"/>
                  <a:pt x="1264699" y="2273280"/>
                  <a:pt x="1281659" y="2286000"/>
                </a:cubicBezTo>
                <a:cubicBezTo>
                  <a:pt x="1291652" y="2293495"/>
                  <a:pt x="1302155" y="2300356"/>
                  <a:pt x="1311639" y="2308485"/>
                </a:cubicBezTo>
                <a:cubicBezTo>
                  <a:pt x="1319687" y="2315383"/>
                  <a:pt x="1325981" y="2324184"/>
                  <a:pt x="1334124" y="2330970"/>
                </a:cubicBezTo>
                <a:cubicBezTo>
                  <a:pt x="1341044" y="2336737"/>
                  <a:pt x="1349576" y="2340333"/>
                  <a:pt x="1356610" y="2345960"/>
                </a:cubicBezTo>
                <a:cubicBezTo>
                  <a:pt x="1362128" y="2350374"/>
                  <a:pt x="1366082" y="2356536"/>
                  <a:pt x="1371600" y="2360951"/>
                </a:cubicBezTo>
                <a:cubicBezTo>
                  <a:pt x="1378634" y="2366578"/>
                  <a:pt x="1386755" y="2370705"/>
                  <a:pt x="1394085" y="2375941"/>
                </a:cubicBezTo>
                <a:cubicBezTo>
                  <a:pt x="1404250" y="2383202"/>
                  <a:pt x="1413219" y="2392228"/>
                  <a:pt x="1424065" y="2398426"/>
                </a:cubicBezTo>
                <a:cubicBezTo>
                  <a:pt x="1430925" y="2402346"/>
                  <a:pt x="1439289" y="2402809"/>
                  <a:pt x="1446551" y="2405921"/>
                </a:cubicBezTo>
                <a:cubicBezTo>
                  <a:pt x="1456821" y="2410322"/>
                  <a:pt x="1466830" y="2415368"/>
                  <a:pt x="1476531" y="2420911"/>
                </a:cubicBezTo>
                <a:cubicBezTo>
                  <a:pt x="1484352" y="2425380"/>
                  <a:pt x="1490183" y="2434134"/>
                  <a:pt x="1499016" y="2435901"/>
                </a:cubicBezTo>
                <a:cubicBezTo>
                  <a:pt x="1516165" y="2439331"/>
                  <a:pt x="1533993" y="2435901"/>
                  <a:pt x="1551482" y="2435901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rot="341612">
            <a:off x="2712481" y="2605108"/>
            <a:ext cx="1004721" cy="317862"/>
          </a:xfrm>
          <a:custGeom>
            <a:avLst/>
            <a:gdLst>
              <a:gd name="connsiteX0" fmla="*/ 0 w 1364105"/>
              <a:gd name="connsiteY0" fmla="*/ 104931 h 209862"/>
              <a:gd name="connsiteX1" fmla="*/ 127416 w 1364105"/>
              <a:gd name="connsiteY1" fmla="*/ 22485 h 209862"/>
              <a:gd name="connsiteX2" fmla="*/ 172387 w 1364105"/>
              <a:gd name="connsiteY2" fmla="*/ 7495 h 209862"/>
              <a:gd name="connsiteX3" fmla="*/ 254833 w 1364105"/>
              <a:gd name="connsiteY3" fmla="*/ 14990 h 209862"/>
              <a:gd name="connsiteX4" fmla="*/ 277318 w 1364105"/>
              <a:gd name="connsiteY4" fmla="*/ 29980 h 209862"/>
              <a:gd name="connsiteX5" fmla="*/ 307298 w 1364105"/>
              <a:gd name="connsiteY5" fmla="*/ 52465 h 209862"/>
              <a:gd name="connsiteX6" fmla="*/ 322288 w 1364105"/>
              <a:gd name="connsiteY6" fmla="*/ 74951 h 209862"/>
              <a:gd name="connsiteX7" fmla="*/ 337279 w 1364105"/>
              <a:gd name="connsiteY7" fmla="*/ 119921 h 209862"/>
              <a:gd name="connsiteX8" fmla="*/ 352269 w 1364105"/>
              <a:gd name="connsiteY8" fmla="*/ 142406 h 209862"/>
              <a:gd name="connsiteX9" fmla="*/ 382249 w 1364105"/>
              <a:gd name="connsiteY9" fmla="*/ 209862 h 209862"/>
              <a:gd name="connsiteX10" fmla="*/ 457200 w 1364105"/>
              <a:gd name="connsiteY10" fmla="*/ 202367 h 209862"/>
              <a:gd name="connsiteX11" fmla="*/ 479685 w 1364105"/>
              <a:gd name="connsiteY11" fmla="*/ 187377 h 209862"/>
              <a:gd name="connsiteX12" fmla="*/ 502170 w 1364105"/>
              <a:gd name="connsiteY12" fmla="*/ 179882 h 209862"/>
              <a:gd name="connsiteX13" fmla="*/ 517161 w 1364105"/>
              <a:gd name="connsiteY13" fmla="*/ 164892 h 209862"/>
              <a:gd name="connsiteX14" fmla="*/ 539646 w 1364105"/>
              <a:gd name="connsiteY14" fmla="*/ 149901 h 209862"/>
              <a:gd name="connsiteX15" fmla="*/ 547141 w 1364105"/>
              <a:gd name="connsiteY15" fmla="*/ 127416 h 209862"/>
              <a:gd name="connsiteX16" fmla="*/ 592111 w 1364105"/>
              <a:gd name="connsiteY16" fmla="*/ 67455 h 209862"/>
              <a:gd name="connsiteX17" fmla="*/ 667062 w 1364105"/>
              <a:gd name="connsiteY17" fmla="*/ 22485 h 209862"/>
              <a:gd name="connsiteX18" fmla="*/ 712033 w 1364105"/>
              <a:gd name="connsiteY18" fmla="*/ 0 h 209862"/>
              <a:gd name="connsiteX19" fmla="*/ 764498 w 1364105"/>
              <a:gd name="connsiteY19" fmla="*/ 7495 h 209862"/>
              <a:gd name="connsiteX20" fmla="*/ 816964 w 1364105"/>
              <a:gd name="connsiteY20" fmla="*/ 44970 h 209862"/>
              <a:gd name="connsiteX21" fmla="*/ 861934 w 1364105"/>
              <a:gd name="connsiteY21" fmla="*/ 74951 h 209862"/>
              <a:gd name="connsiteX22" fmla="*/ 891915 w 1364105"/>
              <a:gd name="connsiteY22" fmla="*/ 112426 h 209862"/>
              <a:gd name="connsiteX23" fmla="*/ 914400 w 1364105"/>
              <a:gd name="connsiteY23" fmla="*/ 119921 h 209862"/>
              <a:gd name="connsiteX24" fmla="*/ 951875 w 1364105"/>
              <a:gd name="connsiteY24" fmla="*/ 112426 h 209862"/>
              <a:gd name="connsiteX25" fmla="*/ 974361 w 1364105"/>
              <a:gd name="connsiteY25" fmla="*/ 97436 h 209862"/>
              <a:gd name="connsiteX26" fmla="*/ 996846 w 1364105"/>
              <a:gd name="connsiteY26" fmla="*/ 89941 h 209862"/>
              <a:gd name="connsiteX27" fmla="*/ 1019331 w 1364105"/>
              <a:gd name="connsiteY27" fmla="*/ 97436 h 209862"/>
              <a:gd name="connsiteX28" fmla="*/ 1049311 w 1364105"/>
              <a:gd name="connsiteY28" fmla="*/ 142406 h 209862"/>
              <a:gd name="connsiteX29" fmla="*/ 1056806 w 1364105"/>
              <a:gd name="connsiteY29" fmla="*/ 164892 h 209862"/>
              <a:gd name="connsiteX30" fmla="*/ 1071797 w 1364105"/>
              <a:gd name="connsiteY30" fmla="*/ 179882 h 209862"/>
              <a:gd name="connsiteX31" fmla="*/ 1109272 w 1364105"/>
              <a:gd name="connsiteY31" fmla="*/ 149901 h 209862"/>
              <a:gd name="connsiteX32" fmla="*/ 1124262 w 1364105"/>
              <a:gd name="connsiteY32" fmla="*/ 127416 h 209862"/>
              <a:gd name="connsiteX33" fmla="*/ 1169233 w 1364105"/>
              <a:gd name="connsiteY33" fmla="*/ 112426 h 209862"/>
              <a:gd name="connsiteX34" fmla="*/ 1191718 w 1364105"/>
              <a:gd name="connsiteY34" fmla="*/ 104931 h 209862"/>
              <a:gd name="connsiteX35" fmla="*/ 1214203 w 1364105"/>
              <a:gd name="connsiteY35" fmla="*/ 97436 h 209862"/>
              <a:gd name="connsiteX36" fmla="*/ 1266669 w 1364105"/>
              <a:gd name="connsiteY36" fmla="*/ 104931 h 209862"/>
              <a:gd name="connsiteX37" fmla="*/ 1289154 w 1364105"/>
              <a:gd name="connsiteY37" fmla="*/ 119921 h 209862"/>
              <a:gd name="connsiteX38" fmla="*/ 1326629 w 1364105"/>
              <a:gd name="connsiteY38" fmla="*/ 164892 h 209862"/>
              <a:gd name="connsiteX39" fmla="*/ 1364105 w 1364105"/>
              <a:gd name="connsiteY39" fmla="*/ 149901 h 209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364105" h="209862">
                <a:moveTo>
                  <a:pt x="0" y="104931"/>
                </a:moveTo>
                <a:cubicBezTo>
                  <a:pt x="38958" y="73765"/>
                  <a:pt x="79244" y="38542"/>
                  <a:pt x="127416" y="22485"/>
                </a:cubicBezTo>
                <a:lnTo>
                  <a:pt x="172387" y="7495"/>
                </a:lnTo>
                <a:cubicBezTo>
                  <a:pt x="199869" y="9993"/>
                  <a:pt x="227850" y="9208"/>
                  <a:pt x="254833" y="14990"/>
                </a:cubicBezTo>
                <a:cubicBezTo>
                  <a:pt x="263641" y="16877"/>
                  <a:pt x="269988" y="24744"/>
                  <a:pt x="277318" y="29980"/>
                </a:cubicBezTo>
                <a:cubicBezTo>
                  <a:pt x="287483" y="37241"/>
                  <a:pt x="297305" y="44970"/>
                  <a:pt x="307298" y="52465"/>
                </a:cubicBezTo>
                <a:cubicBezTo>
                  <a:pt x="312295" y="59960"/>
                  <a:pt x="318629" y="66719"/>
                  <a:pt x="322288" y="74951"/>
                </a:cubicBezTo>
                <a:cubicBezTo>
                  <a:pt x="328705" y="89390"/>
                  <a:pt x="328514" y="106774"/>
                  <a:pt x="337279" y="119921"/>
                </a:cubicBezTo>
                <a:lnTo>
                  <a:pt x="352269" y="142406"/>
                </a:lnTo>
                <a:cubicBezTo>
                  <a:pt x="370107" y="195923"/>
                  <a:pt x="358494" y="174230"/>
                  <a:pt x="382249" y="209862"/>
                </a:cubicBezTo>
                <a:cubicBezTo>
                  <a:pt x="407233" y="207364"/>
                  <a:pt x="432735" y="208013"/>
                  <a:pt x="457200" y="202367"/>
                </a:cubicBezTo>
                <a:cubicBezTo>
                  <a:pt x="465977" y="200342"/>
                  <a:pt x="471628" y="191405"/>
                  <a:pt x="479685" y="187377"/>
                </a:cubicBezTo>
                <a:cubicBezTo>
                  <a:pt x="486751" y="183844"/>
                  <a:pt x="494675" y="182380"/>
                  <a:pt x="502170" y="179882"/>
                </a:cubicBezTo>
                <a:cubicBezTo>
                  <a:pt x="507167" y="174885"/>
                  <a:pt x="511643" y="169306"/>
                  <a:pt x="517161" y="164892"/>
                </a:cubicBezTo>
                <a:cubicBezTo>
                  <a:pt x="524195" y="159265"/>
                  <a:pt x="534019" y="156935"/>
                  <a:pt x="539646" y="149901"/>
                </a:cubicBezTo>
                <a:cubicBezTo>
                  <a:pt x="544581" y="143732"/>
                  <a:pt x="543304" y="134322"/>
                  <a:pt x="547141" y="127416"/>
                </a:cubicBezTo>
                <a:cubicBezTo>
                  <a:pt x="554519" y="114135"/>
                  <a:pt x="574785" y="80449"/>
                  <a:pt x="592111" y="67455"/>
                </a:cubicBezTo>
                <a:cubicBezTo>
                  <a:pt x="615790" y="49696"/>
                  <a:pt x="639938" y="34110"/>
                  <a:pt x="667062" y="22485"/>
                </a:cubicBezTo>
                <a:cubicBezTo>
                  <a:pt x="710507" y="3866"/>
                  <a:pt x="668819" y="28808"/>
                  <a:pt x="712033" y="0"/>
                </a:cubicBezTo>
                <a:cubicBezTo>
                  <a:pt x="729521" y="2498"/>
                  <a:pt x="747577" y="2419"/>
                  <a:pt x="764498" y="7495"/>
                </a:cubicBezTo>
                <a:cubicBezTo>
                  <a:pt x="770588" y="9322"/>
                  <a:pt x="816927" y="44944"/>
                  <a:pt x="816964" y="44970"/>
                </a:cubicBezTo>
                <a:cubicBezTo>
                  <a:pt x="831723" y="55301"/>
                  <a:pt x="861934" y="74951"/>
                  <a:pt x="861934" y="74951"/>
                </a:cubicBezTo>
                <a:cubicBezTo>
                  <a:pt x="868744" y="85166"/>
                  <a:pt x="880047" y="105305"/>
                  <a:pt x="891915" y="112426"/>
                </a:cubicBezTo>
                <a:cubicBezTo>
                  <a:pt x="898690" y="116491"/>
                  <a:pt x="906905" y="117423"/>
                  <a:pt x="914400" y="119921"/>
                </a:cubicBezTo>
                <a:cubicBezTo>
                  <a:pt x="926892" y="117423"/>
                  <a:pt x="939947" y="116899"/>
                  <a:pt x="951875" y="112426"/>
                </a:cubicBezTo>
                <a:cubicBezTo>
                  <a:pt x="960310" y="109263"/>
                  <a:pt x="966304" y="101464"/>
                  <a:pt x="974361" y="97436"/>
                </a:cubicBezTo>
                <a:cubicBezTo>
                  <a:pt x="981427" y="93903"/>
                  <a:pt x="989351" y="92439"/>
                  <a:pt x="996846" y="89941"/>
                </a:cubicBezTo>
                <a:cubicBezTo>
                  <a:pt x="1004341" y="92439"/>
                  <a:pt x="1013745" y="91850"/>
                  <a:pt x="1019331" y="97436"/>
                </a:cubicBezTo>
                <a:cubicBezTo>
                  <a:pt x="1032070" y="110175"/>
                  <a:pt x="1049311" y="142406"/>
                  <a:pt x="1049311" y="142406"/>
                </a:cubicBezTo>
                <a:cubicBezTo>
                  <a:pt x="1051809" y="149901"/>
                  <a:pt x="1052741" y="158117"/>
                  <a:pt x="1056806" y="164892"/>
                </a:cubicBezTo>
                <a:cubicBezTo>
                  <a:pt x="1060442" y="170952"/>
                  <a:pt x="1064730" y="179882"/>
                  <a:pt x="1071797" y="179882"/>
                </a:cubicBezTo>
                <a:cubicBezTo>
                  <a:pt x="1079590" y="179882"/>
                  <a:pt x="1104051" y="156427"/>
                  <a:pt x="1109272" y="149901"/>
                </a:cubicBezTo>
                <a:cubicBezTo>
                  <a:pt x="1114899" y="142867"/>
                  <a:pt x="1116623" y="132190"/>
                  <a:pt x="1124262" y="127416"/>
                </a:cubicBezTo>
                <a:cubicBezTo>
                  <a:pt x="1137661" y="119042"/>
                  <a:pt x="1154243" y="117423"/>
                  <a:pt x="1169233" y="112426"/>
                </a:cubicBezTo>
                <a:lnTo>
                  <a:pt x="1191718" y="104931"/>
                </a:lnTo>
                <a:lnTo>
                  <a:pt x="1214203" y="97436"/>
                </a:lnTo>
                <a:cubicBezTo>
                  <a:pt x="1231692" y="99934"/>
                  <a:pt x="1249748" y="99855"/>
                  <a:pt x="1266669" y="104931"/>
                </a:cubicBezTo>
                <a:cubicBezTo>
                  <a:pt x="1275297" y="107519"/>
                  <a:pt x="1282234" y="114154"/>
                  <a:pt x="1289154" y="119921"/>
                </a:cubicBezTo>
                <a:cubicBezTo>
                  <a:pt x="1310796" y="137956"/>
                  <a:pt x="1311890" y="142782"/>
                  <a:pt x="1326629" y="164892"/>
                </a:cubicBezTo>
                <a:cubicBezTo>
                  <a:pt x="1354415" y="155629"/>
                  <a:pt x="1342048" y="160929"/>
                  <a:pt x="1364105" y="149901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841999">
            <a:off x="1645423" y="2779836"/>
            <a:ext cx="1790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지방도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: 120km</a:t>
            </a:r>
          </a:p>
          <a:p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속도제한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60km/h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65676" y="1540290"/>
            <a:ext cx="211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고속도로 </a:t>
            </a:r>
            <a:r>
              <a:rPr lang="en-US" altLang="ko-KR" dirty="0" smtClean="0"/>
              <a:t>: 120km</a:t>
            </a:r>
          </a:p>
          <a:p>
            <a:r>
              <a:rPr lang="ko-KR" altLang="en-US" dirty="0" smtClean="0"/>
              <a:t>속도제한 </a:t>
            </a:r>
            <a:r>
              <a:rPr lang="en-US" altLang="ko-KR" dirty="0" smtClean="0"/>
              <a:t>120km/h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26736" y="190608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73020" y="27740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B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580112" y="2355408"/>
            <a:ext cx="2520280" cy="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5839044" y="136509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7416328" y="2924944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80112" y="1124744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59815" y="278842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B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20" name="직선 연결선 19"/>
          <p:cNvCxnSpPr>
            <a:stCxn id="76" idx="5"/>
            <a:endCxn id="77" idx="1"/>
          </p:cNvCxnSpPr>
          <p:nvPr/>
        </p:nvCxnSpPr>
        <p:spPr>
          <a:xfrm>
            <a:off x="5931228" y="1457281"/>
            <a:ext cx="1500916" cy="148347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947647" y="1448691"/>
            <a:ext cx="1288649" cy="9067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7236296" y="2373872"/>
            <a:ext cx="239618" cy="547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576981" y="1556792"/>
                <a:ext cx="4918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981" y="1556792"/>
                <a:ext cx="491865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307678" y="2362073"/>
                <a:ext cx="4971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678" y="2362073"/>
                <a:ext cx="49718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501349" y="3207078"/>
                <a:ext cx="2743059" cy="1033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ko-KR" altLang="en-US" i="1" dirty="0" smtClean="0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den>
                      </m:f>
                      <m:r>
                        <a:rPr lang="ko-KR" altLang="en-US" b="0" i="1" smtClean="0">
                          <a:latin typeface="Cambria Math"/>
                        </a:rPr>
                        <m:t>가</m:t>
                      </m:r>
                    </m:oMath>
                  </m:oMathPara>
                </a14:m>
                <a:endParaRPr lang="en-US" altLang="ko-KR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/>
                        </a:rPr>
                        <m:t>최소가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되는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</a:rPr>
                        <m:t>𝑝𝑎𝑡h</m:t>
                      </m:r>
                      <m:r>
                        <a:rPr lang="ko-KR" altLang="en-US" b="0" i="1" smtClean="0">
                          <a:latin typeface="Cambria Math"/>
                        </a:rPr>
                        <m:t>를</m:t>
                      </m:r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ko-KR" altLang="en-US" b="0" i="1" smtClean="0">
                          <a:latin typeface="Cambria Math"/>
                        </a:rPr>
                        <m:t>지향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349" y="3207078"/>
                <a:ext cx="2743059" cy="1033553"/>
              </a:xfrm>
              <a:prstGeom prst="rect">
                <a:avLst/>
              </a:prstGeom>
              <a:blipFill rotWithShape="1">
                <a:blip r:embed="rId5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타원 86"/>
          <p:cNvSpPr/>
          <p:nvPr/>
        </p:nvSpPr>
        <p:spPr>
          <a:xfrm>
            <a:off x="1811950" y="5549520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530093" y="5546476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5695819" y="5549520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766219" y="552968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B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71600" y="133147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1)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967444" y="118746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2)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39470" y="452812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/>
              <a:t>4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5" name="타원 94"/>
          <p:cNvSpPr/>
          <p:nvPr/>
        </p:nvSpPr>
        <p:spPr>
          <a:xfrm>
            <a:off x="3451221" y="4682380"/>
            <a:ext cx="373661" cy="187220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/>
          <p:cNvCxnSpPr>
            <a:stCxn id="87" idx="7"/>
            <a:endCxn id="95" idx="1"/>
          </p:cNvCxnSpPr>
          <p:nvPr/>
        </p:nvCxnSpPr>
        <p:spPr>
          <a:xfrm flipV="1">
            <a:off x="1904134" y="4956559"/>
            <a:ext cx="1601808" cy="60877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7" idx="6"/>
            <a:endCxn id="95" idx="2"/>
          </p:cNvCxnSpPr>
          <p:nvPr/>
        </p:nvCxnSpPr>
        <p:spPr>
          <a:xfrm>
            <a:off x="1919950" y="5603520"/>
            <a:ext cx="1531271" cy="1496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87" idx="5"/>
            <a:endCxn id="95" idx="3"/>
          </p:cNvCxnSpPr>
          <p:nvPr/>
        </p:nvCxnSpPr>
        <p:spPr>
          <a:xfrm>
            <a:off x="1904134" y="5641704"/>
            <a:ext cx="1601808" cy="63870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5" idx="7"/>
            <a:endCxn id="90" idx="1"/>
          </p:cNvCxnSpPr>
          <p:nvPr/>
        </p:nvCxnSpPr>
        <p:spPr>
          <a:xfrm>
            <a:off x="3770161" y="4956559"/>
            <a:ext cx="1941474" cy="608777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95" idx="6"/>
            <a:endCxn id="90" idx="2"/>
          </p:cNvCxnSpPr>
          <p:nvPr/>
        </p:nvCxnSpPr>
        <p:spPr>
          <a:xfrm flipV="1">
            <a:off x="3824882" y="5603520"/>
            <a:ext cx="1870937" cy="1496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95" idx="5"/>
            <a:endCxn id="90" idx="3"/>
          </p:cNvCxnSpPr>
          <p:nvPr/>
        </p:nvCxnSpPr>
        <p:spPr>
          <a:xfrm flipV="1">
            <a:off x="3770161" y="5641704"/>
            <a:ext cx="1941474" cy="638705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타원 134"/>
          <p:cNvSpPr/>
          <p:nvPr/>
        </p:nvSpPr>
        <p:spPr>
          <a:xfrm>
            <a:off x="4740898" y="5143861"/>
            <a:ext cx="504056" cy="9193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4501361" y="475438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B050"/>
                </a:solidFill>
              </a:rPr>
              <a:t>시간거리 동일</a:t>
            </a:r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138" name="직선 연결선 137"/>
          <p:cNvCxnSpPr>
            <a:stCxn id="95" idx="1"/>
            <a:endCxn id="95" idx="7"/>
          </p:cNvCxnSpPr>
          <p:nvPr/>
        </p:nvCxnSpPr>
        <p:spPr>
          <a:xfrm>
            <a:off x="3505942" y="4956559"/>
            <a:ext cx="26421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95" idx="2"/>
            <a:endCxn id="95" idx="6"/>
          </p:cNvCxnSpPr>
          <p:nvPr/>
        </p:nvCxnSpPr>
        <p:spPr>
          <a:xfrm>
            <a:off x="3451221" y="5618484"/>
            <a:ext cx="37366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>
            <a:stCxn id="95" idx="3"/>
            <a:endCxn id="95" idx="5"/>
          </p:cNvCxnSpPr>
          <p:nvPr/>
        </p:nvCxnSpPr>
        <p:spPr>
          <a:xfrm>
            <a:off x="3505942" y="6280409"/>
            <a:ext cx="26421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참고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파울리의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최소시간 원리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02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341972" y="2613490"/>
            <a:ext cx="2520280" cy="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1600904" y="1623179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3286188" y="3349727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40477" y="1478678"/>
            <a:ext cx="815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 (0,10)</a:t>
            </a:r>
            <a:endParaRPr lang="ko-KR" altLang="en-US" sz="1400" dirty="0"/>
          </a:p>
        </p:txBody>
      </p:sp>
      <p:cxnSp>
        <p:nvCxnSpPr>
          <p:cNvPr id="20" name="직선 연결선 19"/>
          <p:cNvCxnSpPr>
            <a:stCxn id="76" idx="5"/>
            <a:endCxn id="77" idx="1"/>
          </p:cNvCxnSpPr>
          <p:nvPr/>
        </p:nvCxnSpPr>
        <p:spPr>
          <a:xfrm>
            <a:off x="1693088" y="1715363"/>
            <a:ext cx="1608916" cy="1650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709507" y="1706773"/>
            <a:ext cx="1324733" cy="913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endCxn id="77" idx="0"/>
          </p:cNvCxnSpPr>
          <p:nvPr/>
        </p:nvCxnSpPr>
        <p:spPr>
          <a:xfrm>
            <a:off x="3034240" y="2620155"/>
            <a:ext cx="305948" cy="7295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2497546" y="1731179"/>
                <a:ext cx="418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/>
                              <a:sym typeface="Symbol"/>
                            </a:rPr>
                            <m:t>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46" y="1731179"/>
                <a:ext cx="418128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16015" y="1353374"/>
                <a:ext cx="4172029" cy="220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수면 위의 점 </a:t>
                </a:r>
                <a:r>
                  <a:rPr lang="en-US" altLang="ko-KR" dirty="0" smtClean="0"/>
                  <a:t>A (0,10m)</a:t>
                </a:r>
                <a:r>
                  <a:rPr lang="ko-KR" altLang="en-US" dirty="0" smtClean="0"/>
                  <a:t>에서 수면 속의 점 </a:t>
                </a:r>
                <a:r>
                  <a:rPr lang="en-US" altLang="ko-KR" dirty="0" smtClean="0"/>
                  <a:t>B (5m, -3m)</a:t>
                </a:r>
                <a:r>
                  <a:rPr lang="ko-KR" altLang="en-US" dirty="0" smtClean="0"/>
                  <a:t>로 빛이 굴절되어 들어갈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빛의 경로를 찾으시오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 smtClean="0"/>
                  <a:t>수면을 통과하는 점 </a:t>
                </a:r>
                <a:r>
                  <a:rPr lang="en-US" altLang="ko-KR" dirty="0" smtClean="0"/>
                  <a:t>x =? </a:t>
                </a:r>
              </a:p>
              <a:p>
                <a:pPr marL="342900" indent="-342900">
                  <a:buAutoNum type="arabicPeriod"/>
                </a:pPr>
                <a:endParaRPr lang="en-US" altLang="ko-KR" i="1" dirty="0">
                  <a:latin typeface="Cambria Math"/>
                </a:endParaRPr>
              </a:p>
              <a:p>
                <a:r>
                  <a:rPr lang="en-US" altLang="ko-KR" dirty="0" smtClean="0"/>
                  <a:t>2.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  <a:sym typeface="Symbol"/>
                              </a:rPr>
                              <m:t>1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  <a:sym typeface="Symbol"/>
                              </a:rPr>
                              <m:t>2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ko-KR" dirty="0" smtClean="0"/>
                  <a:t> = ?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5" y="1353374"/>
                <a:ext cx="4172029" cy="2204001"/>
              </a:xfrm>
              <a:prstGeom prst="rect">
                <a:avLst/>
              </a:prstGeom>
              <a:blipFill rotWithShape="1">
                <a:blip r:embed="rId3"/>
                <a:stretch>
                  <a:fillRect l="-1316" t="-1934" b="-2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실습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파울리의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최소시간 원리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1632764" y="1117479"/>
            <a:ext cx="16419" cy="1687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1329264" y="2606736"/>
            <a:ext cx="29833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93946" y="2540453"/>
            <a:ext cx="44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07140" y="932813"/>
            <a:ext cx="44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cxnSp>
        <p:nvCxnSpPr>
          <p:cNvPr id="60" name="직선 화살표 연결선 59"/>
          <p:cNvCxnSpPr/>
          <p:nvPr/>
        </p:nvCxnSpPr>
        <p:spPr>
          <a:xfrm flipH="1" flipV="1">
            <a:off x="3026030" y="1472107"/>
            <a:ext cx="8211" cy="177340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14097" y="2822249"/>
            <a:ext cx="122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= 1.33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202269" y="3557375"/>
            <a:ext cx="83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</a:t>
            </a:r>
            <a:r>
              <a:rPr lang="en-US" altLang="ko-KR" sz="1400" dirty="0" smtClean="0"/>
              <a:t> (5,-3)</a:t>
            </a:r>
            <a:endParaRPr lang="ko-KR" alt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3202269" y="2070770"/>
            <a:ext cx="79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= ?</a:t>
            </a:r>
            <a:endParaRPr lang="ko-KR" altLang="en-US" dirty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3017821" y="2401838"/>
            <a:ext cx="268367" cy="2048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942940" y="2996952"/>
                <a:ext cx="418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/>
                              <a:sym typeface="Symbol"/>
                            </a:rPr>
                            <m:t>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40" y="2996952"/>
                <a:ext cx="418128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1108675" y="2294000"/>
            <a:ext cx="61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(0,0)</a:t>
            </a:r>
            <a:endParaRPr lang="ko-KR" altLang="en-US" sz="1400" dirty="0"/>
          </a:p>
        </p:txBody>
      </p:sp>
      <p:sp>
        <p:nvSpPr>
          <p:cNvPr id="28" name="자유형 27"/>
          <p:cNvSpPr/>
          <p:nvPr/>
        </p:nvSpPr>
        <p:spPr>
          <a:xfrm>
            <a:off x="2503714" y="2065649"/>
            <a:ext cx="511629" cy="144151"/>
          </a:xfrm>
          <a:custGeom>
            <a:avLst/>
            <a:gdLst>
              <a:gd name="connsiteX0" fmla="*/ 0 w 511629"/>
              <a:gd name="connsiteY0" fmla="*/ 144151 h 144151"/>
              <a:gd name="connsiteX1" fmla="*/ 119743 w 511629"/>
              <a:gd name="connsiteY1" fmla="*/ 57065 h 144151"/>
              <a:gd name="connsiteX2" fmla="*/ 315686 w 511629"/>
              <a:gd name="connsiteY2" fmla="*/ 2637 h 144151"/>
              <a:gd name="connsiteX3" fmla="*/ 511629 w 511629"/>
              <a:gd name="connsiteY3" fmla="*/ 13522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9" h="144151">
                <a:moveTo>
                  <a:pt x="0" y="144151"/>
                </a:moveTo>
                <a:cubicBezTo>
                  <a:pt x="33564" y="112401"/>
                  <a:pt x="67129" y="80651"/>
                  <a:pt x="119743" y="57065"/>
                </a:cubicBezTo>
                <a:cubicBezTo>
                  <a:pt x="172357" y="33479"/>
                  <a:pt x="250372" y="9894"/>
                  <a:pt x="315686" y="2637"/>
                </a:cubicBezTo>
                <a:cubicBezTo>
                  <a:pt x="381000" y="-4620"/>
                  <a:pt x="446314" y="4451"/>
                  <a:pt x="511629" y="13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 rot="10800000">
            <a:off x="3026029" y="2968943"/>
            <a:ext cx="136808" cy="45719"/>
          </a:xfrm>
          <a:custGeom>
            <a:avLst/>
            <a:gdLst>
              <a:gd name="connsiteX0" fmla="*/ 0 w 511629"/>
              <a:gd name="connsiteY0" fmla="*/ 144151 h 144151"/>
              <a:gd name="connsiteX1" fmla="*/ 119743 w 511629"/>
              <a:gd name="connsiteY1" fmla="*/ 57065 h 144151"/>
              <a:gd name="connsiteX2" fmla="*/ 315686 w 511629"/>
              <a:gd name="connsiteY2" fmla="*/ 2637 h 144151"/>
              <a:gd name="connsiteX3" fmla="*/ 511629 w 511629"/>
              <a:gd name="connsiteY3" fmla="*/ 13522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9" h="144151">
                <a:moveTo>
                  <a:pt x="0" y="144151"/>
                </a:moveTo>
                <a:cubicBezTo>
                  <a:pt x="33564" y="112401"/>
                  <a:pt x="67129" y="80651"/>
                  <a:pt x="119743" y="57065"/>
                </a:cubicBezTo>
                <a:cubicBezTo>
                  <a:pt x="172357" y="33479"/>
                  <a:pt x="250372" y="9894"/>
                  <a:pt x="315686" y="2637"/>
                </a:cubicBezTo>
                <a:cubicBezTo>
                  <a:pt x="381000" y="-4620"/>
                  <a:pt x="446314" y="4451"/>
                  <a:pt x="511629" y="13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프리즘에서의 빛의 굴절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2166" y="908720"/>
            <a:ext cx="7961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파장별로</a:t>
            </a:r>
            <a:r>
              <a:rPr lang="ko-KR" altLang="en-US" dirty="0" smtClean="0"/>
              <a:t> 굴절률이 다르다 </a:t>
            </a:r>
            <a:r>
              <a:rPr lang="en-US" altLang="ko-KR" dirty="0" smtClean="0"/>
              <a:t>??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98712"/>
            <a:ext cx="4392488" cy="30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/>
          <a:stretch/>
        </p:blipFill>
        <p:spPr bwMode="auto">
          <a:xfrm>
            <a:off x="6079551" y="4149080"/>
            <a:ext cx="1749343" cy="2288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070" y="1556792"/>
            <a:ext cx="4353327" cy="2197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32166" y="5108515"/>
            <a:ext cx="4538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그림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빛의 파장에 따른 물의 굴절률 차이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792430" y="1780917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n =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1.326(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빨강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62723" y="3188312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</a:rPr>
              <a:t>n = 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1.35(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보</a:t>
            </a:r>
            <a:r>
              <a:rPr lang="ko-KR" altLang="en-US" sz="1200" b="1" dirty="0">
                <a:solidFill>
                  <a:srgbClr val="7030A0"/>
                </a:solidFill>
              </a:rPr>
              <a:t>라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6757" y="2465045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빨강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6966" y="2027404"/>
            <a:ext cx="48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7030A0"/>
                </a:solidFill>
              </a:rPr>
              <a:t>보라</a:t>
            </a:r>
            <a:endParaRPr lang="ko-KR" altLang="en-US" sz="12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2326546"/>
            <a:ext cx="489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CC00"/>
                </a:solidFill>
              </a:rPr>
              <a:t>노랑</a:t>
            </a:r>
            <a:endParaRPr lang="ko-KR" altLang="en-US" sz="1200" b="1" dirty="0">
              <a:solidFill>
                <a:srgbClr val="FFC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8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4210181" y="1479551"/>
            <a:ext cx="379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가시광선영역 굴절률 차이 </a:t>
            </a:r>
            <a:r>
              <a:rPr lang="en-US" altLang="ko-KR" b="1" dirty="0" smtClean="0"/>
              <a:t>@water</a:t>
            </a:r>
          </a:p>
          <a:p>
            <a:r>
              <a:rPr lang="en-US" altLang="ko-KR" b="1" dirty="0" smtClean="0"/>
              <a:t>1.326(</a:t>
            </a:r>
            <a:r>
              <a:rPr lang="ko-KR" altLang="en-US" b="1" dirty="0" smtClean="0"/>
              <a:t>빨강</a:t>
            </a:r>
            <a:r>
              <a:rPr lang="en-US" altLang="ko-KR" b="1" dirty="0" smtClean="0"/>
              <a:t>) ~ 1.35(</a:t>
            </a:r>
            <a:r>
              <a:rPr lang="ko-KR" altLang="en-US" b="1" dirty="0" smtClean="0"/>
              <a:t>보라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15" name="직사각형 114"/>
          <p:cNvSpPr/>
          <p:nvPr/>
        </p:nvSpPr>
        <p:spPr>
          <a:xfrm>
            <a:off x="690283" y="6702828"/>
            <a:ext cx="8058181" cy="1551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485027" y="4160264"/>
            <a:ext cx="4428902" cy="2381041"/>
            <a:chOff x="1909118" y="3947781"/>
            <a:chExt cx="4925757" cy="2547183"/>
          </a:xfrm>
        </p:grpSpPr>
        <p:cxnSp>
          <p:nvCxnSpPr>
            <p:cNvPr id="122" name="직선 연결선 121"/>
            <p:cNvCxnSpPr/>
            <p:nvPr/>
          </p:nvCxnSpPr>
          <p:spPr>
            <a:xfrm>
              <a:off x="4719373" y="3947781"/>
              <a:ext cx="1718707" cy="528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2357984" y="4416104"/>
              <a:ext cx="1718707" cy="528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1909118" y="4653136"/>
              <a:ext cx="1718707" cy="528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타원 130"/>
            <p:cNvSpPr/>
            <p:nvPr/>
          </p:nvSpPr>
          <p:spPr>
            <a:xfrm>
              <a:off x="5071314" y="4444313"/>
              <a:ext cx="496855" cy="4968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5436096" y="4944352"/>
              <a:ext cx="496855" cy="4968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/>
            <p:cNvSpPr/>
            <p:nvPr/>
          </p:nvSpPr>
          <p:spPr>
            <a:xfrm>
              <a:off x="6338020" y="4447497"/>
              <a:ext cx="496855" cy="496855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9" name="직선 연결선 138"/>
            <p:cNvCxnSpPr/>
            <p:nvPr/>
          </p:nvCxnSpPr>
          <p:spPr>
            <a:xfrm>
              <a:off x="3796992" y="4506583"/>
              <a:ext cx="1718707" cy="528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/>
            <p:cNvCxnSpPr>
              <a:endCxn id="131" idx="3"/>
            </p:cNvCxnSpPr>
            <p:nvPr/>
          </p:nvCxnSpPr>
          <p:spPr>
            <a:xfrm flipV="1">
              <a:off x="3125942" y="4868405"/>
              <a:ext cx="2018135" cy="98066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/>
            <p:cNvCxnSpPr/>
            <p:nvPr/>
          </p:nvCxnSpPr>
          <p:spPr>
            <a:xfrm>
              <a:off x="3484632" y="3947781"/>
              <a:ext cx="1718707" cy="528247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/>
            <p:cNvCxnSpPr/>
            <p:nvPr/>
          </p:nvCxnSpPr>
          <p:spPr>
            <a:xfrm flipV="1">
              <a:off x="4617949" y="4970191"/>
              <a:ext cx="322043" cy="156489"/>
            </a:xfrm>
            <a:prstGeom prst="line">
              <a:avLst/>
            </a:prstGeom>
            <a:ln w="1905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/>
            <p:cNvCxnSpPr/>
            <p:nvPr/>
          </p:nvCxnSpPr>
          <p:spPr>
            <a:xfrm>
              <a:off x="4290170" y="4653136"/>
              <a:ext cx="531864" cy="165423"/>
            </a:xfrm>
            <a:prstGeom prst="line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/>
            <p:cNvCxnSpPr/>
            <p:nvPr/>
          </p:nvCxnSpPr>
          <p:spPr>
            <a:xfrm flipH="1">
              <a:off x="3152371" y="5350938"/>
              <a:ext cx="2355076" cy="50721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/>
            <p:cNvCxnSpPr/>
            <p:nvPr/>
          </p:nvCxnSpPr>
          <p:spPr>
            <a:xfrm flipH="1">
              <a:off x="4839096" y="5399336"/>
              <a:ext cx="449446" cy="96797"/>
            </a:xfrm>
            <a:prstGeom prst="line">
              <a:avLst/>
            </a:prstGeom>
            <a:ln w="190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그림 18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5" t="89739" r="28100"/>
            <a:stretch/>
          </p:blipFill>
          <p:spPr>
            <a:xfrm rot="15190388">
              <a:off x="4036975" y="5067717"/>
              <a:ext cx="556267" cy="720603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4827971" y="4898141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42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˚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38488" y="5349341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7030A0"/>
                  </a:solidFill>
                </a:rPr>
                <a:t>40</a:t>
              </a:r>
              <a:r>
                <a:rPr lang="ko-KR" altLang="en-US" sz="1600" dirty="0" smtClean="0">
                  <a:solidFill>
                    <a:srgbClr val="7030A0"/>
                  </a:solidFill>
                </a:rPr>
                <a:t>˚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pic>
          <p:nvPicPr>
            <p:cNvPr id="184" name="그림 18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76" t="23423" r="24132" b="26101"/>
            <a:stretch/>
          </p:blipFill>
          <p:spPr>
            <a:xfrm flipH="1">
              <a:off x="2118032" y="5510318"/>
              <a:ext cx="1004359" cy="984646"/>
            </a:xfrm>
            <a:prstGeom prst="rect">
              <a:avLst/>
            </a:prstGeom>
          </p:spPr>
        </p:pic>
        <p:cxnSp>
          <p:nvCxnSpPr>
            <p:cNvPr id="54" name="직선 연결선 53"/>
            <p:cNvCxnSpPr>
              <a:stCxn id="133" idx="3"/>
            </p:cNvCxnSpPr>
            <p:nvPr/>
          </p:nvCxnSpPr>
          <p:spPr>
            <a:xfrm flipH="1">
              <a:off x="3184599" y="4871589"/>
              <a:ext cx="3226184" cy="977482"/>
            </a:xfrm>
            <a:prstGeom prst="line">
              <a:avLst/>
            </a:prstGeom>
            <a:ln w="19050">
              <a:solidFill>
                <a:srgbClr val="00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132" idx="3"/>
            </p:cNvCxnSpPr>
            <p:nvPr/>
          </p:nvCxnSpPr>
          <p:spPr>
            <a:xfrm flipH="1">
              <a:off x="4871325" y="5368444"/>
              <a:ext cx="637534" cy="118610"/>
            </a:xfrm>
            <a:prstGeom prst="line">
              <a:avLst/>
            </a:prstGeom>
            <a:ln w="190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endCxn id="132" idx="7"/>
            </p:cNvCxnSpPr>
            <p:nvPr/>
          </p:nvCxnSpPr>
          <p:spPr>
            <a:xfrm flipH="1">
              <a:off x="5860188" y="4900782"/>
              <a:ext cx="477832" cy="116333"/>
            </a:xfrm>
            <a:prstGeom prst="line">
              <a:avLst/>
            </a:prstGeom>
            <a:ln w="19050">
              <a:solidFill>
                <a:srgbClr val="00CC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82534" y="1511760"/>
            <a:ext cx="3652475" cy="2892044"/>
            <a:chOff x="482534" y="1124744"/>
            <a:chExt cx="4126021" cy="3279060"/>
          </a:xfrm>
        </p:grpSpPr>
        <p:sp>
          <p:nvSpPr>
            <p:cNvPr id="3" name="타원 2"/>
            <p:cNvSpPr/>
            <p:nvPr/>
          </p:nvSpPr>
          <p:spPr>
            <a:xfrm>
              <a:off x="2621887" y="1124744"/>
              <a:ext cx="1656184" cy="165618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물방울</a:t>
              </a:r>
              <a:endParaRPr lang="ko-KR" altLang="en-US" dirty="0"/>
            </a:p>
          </p:txBody>
        </p:sp>
        <p:cxnSp>
          <p:nvCxnSpPr>
            <p:cNvPr id="8" name="직선 연결선 7"/>
            <p:cNvCxnSpPr>
              <a:endCxn id="3" idx="1"/>
            </p:cNvCxnSpPr>
            <p:nvPr/>
          </p:nvCxnSpPr>
          <p:spPr>
            <a:xfrm>
              <a:off x="1217731" y="1367287"/>
              <a:ext cx="1646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929699" y="1700808"/>
              <a:ext cx="17281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929699" y="2158261"/>
              <a:ext cx="17281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" idx="3"/>
            </p:cNvCxnSpPr>
            <p:nvPr/>
          </p:nvCxnSpPr>
          <p:spPr>
            <a:xfrm>
              <a:off x="1145723" y="2538385"/>
              <a:ext cx="17187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097050" y="1367287"/>
              <a:ext cx="105949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29699" y="1700808"/>
              <a:ext cx="10801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877899" y="2158261"/>
              <a:ext cx="11161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053093" y="2538385"/>
              <a:ext cx="105949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3" idx="1"/>
            </p:cNvCxnSpPr>
            <p:nvPr/>
          </p:nvCxnSpPr>
          <p:spPr>
            <a:xfrm>
              <a:off x="2864430" y="1367287"/>
              <a:ext cx="1305629" cy="1895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3738011" y="1556793"/>
              <a:ext cx="432048" cy="11521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2535866" y="2708920"/>
              <a:ext cx="1202145" cy="96091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3" idx="1"/>
            </p:cNvCxnSpPr>
            <p:nvPr/>
          </p:nvCxnSpPr>
          <p:spPr>
            <a:xfrm>
              <a:off x="2864430" y="1367287"/>
              <a:ext cx="1377637" cy="405529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>
              <a:endCxn id="3" idx="4"/>
            </p:cNvCxnSpPr>
            <p:nvPr/>
          </p:nvCxnSpPr>
          <p:spPr>
            <a:xfrm flipH="1">
              <a:off x="3449979" y="1772816"/>
              <a:ext cx="792088" cy="100811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3" idx="4"/>
            </p:cNvCxnSpPr>
            <p:nvPr/>
          </p:nvCxnSpPr>
          <p:spPr>
            <a:xfrm flipH="1">
              <a:off x="2267744" y="2780928"/>
              <a:ext cx="1182235" cy="64807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805278" y="2558393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7030A0"/>
                  </a:solidFill>
                </a:rPr>
                <a:t>40</a:t>
              </a:r>
              <a:r>
                <a:rPr lang="ko-KR" altLang="en-US" sz="1600" dirty="0" smtClean="0">
                  <a:solidFill>
                    <a:srgbClr val="7030A0"/>
                  </a:solidFill>
                </a:rPr>
                <a:t>˚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781285" y="2708920"/>
              <a:ext cx="164669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2699792" y="2636912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42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˚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3217338" y="1419740"/>
              <a:ext cx="504056" cy="73161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stCxn id="3" idx="1"/>
            </p:cNvCxnSpPr>
            <p:nvPr/>
          </p:nvCxnSpPr>
          <p:spPr>
            <a:xfrm>
              <a:off x="2864430" y="1367287"/>
              <a:ext cx="981593" cy="288947"/>
            </a:xfrm>
            <a:prstGeom prst="line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82534" y="16990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빛</a:t>
              </a:r>
              <a:endParaRPr lang="ko-KR" altLang="en-US" dirty="0"/>
            </a:p>
          </p:txBody>
        </p:sp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500" y="3669838"/>
              <a:ext cx="724181" cy="733966"/>
            </a:xfrm>
            <a:prstGeom prst="rect">
              <a:avLst/>
            </a:prstGeom>
          </p:spPr>
        </p:pic>
        <p:cxnSp>
          <p:nvCxnSpPr>
            <p:cNvPr id="157" name="직선 연결선 156"/>
            <p:cNvCxnSpPr/>
            <p:nvPr/>
          </p:nvCxnSpPr>
          <p:spPr>
            <a:xfrm>
              <a:off x="4076691" y="4127673"/>
              <a:ext cx="531864" cy="165423"/>
            </a:xfrm>
            <a:prstGeom prst="line">
              <a:avLst/>
            </a:prstGeom>
            <a:ln w="19050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자유형 10"/>
            <p:cNvSpPr/>
            <p:nvPr/>
          </p:nvSpPr>
          <p:spPr>
            <a:xfrm>
              <a:off x="2136170" y="1463040"/>
              <a:ext cx="632301" cy="1641924"/>
            </a:xfrm>
            <a:custGeom>
              <a:avLst/>
              <a:gdLst>
                <a:gd name="connsiteX0" fmla="*/ 74693 w 517455"/>
                <a:gd name="connsiteY0" fmla="*/ 0 h 1491916"/>
                <a:gd name="connsiteX1" fmla="*/ 7316 w 517455"/>
                <a:gd name="connsiteY1" fmla="*/ 423512 h 1491916"/>
                <a:gd name="connsiteX2" fmla="*/ 228697 w 517455"/>
                <a:gd name="connsiteY2" fmla="*/ 1251284 h 1491916"/>
                <a:gd name="connsiteX3" fmla="*/ 517455 w 517455"/>
                <a:gd name="connsiteY3" fmla="*/ 1491916 h 1491916"/>
                <a:gd name="connsiteX0" fmla="*/ 69285 w 512047"/>
                <a:gd name="connsiteY0" fmla="*/ 0 h 1491916"/>
                <a:gd name="connsiteX1" fmla="*/ 1908 w 512047"/>
                <a:gd name="connsiteY1" fmla="*/ 423512 h 1491916"/>
                <a:gd name="connsiteX2" fmla="*/ 129753 w 512047"/>
                <a:gd name="connsiteY2" fmla="*/ 1102604 h 1491916"/>
                <a:gd name="connsiteX3" fmla="*/ 512047 w 512047"/>
                <a:gd name="connsiteY3" fmla="*/ 1491916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47" h="1491916">
                  <a:moveTo>
                    <a:pt x="69285" y="0"/>
                  </a:moveTo>
                  <a:cubicBezTo>
                    <a:pt x="22763" y="107482"/>
                    <a:pt x="-8170" y="239745"/>
                    <a:pt x="1908" y="423512"/>
                  </a:cubicBezTo>
                  <a:cubicBezTo>
                    <a:pt x="11986" y="607279"/>
                    <a:pt x="44730" y="924537"/>
                    <a:pt x="129753" y="1102604"/>
                  </a:cubicBezTo>
                  <a:cubicBezTo>
                    <a:pt x="214776" y="1280671"/>
                    <a:pt x="410179" y="1460633"/>
                    <a:pt x="512047" y="1491916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445389" y="1462039"/>
              <a:ext cx="706982" cy="1725676"/>
            </a:xfrm>
            <a:custGeom>
              <a:avLst/>
              <a:gdLst>
                <a:gd name="connsiteX0" fmla="*/ 74693 w 517455"/>
                <a:gd name="connsiteY0" fmla="*/ 0 h 1491916"/>
                <a:gd name="connsiteX1" fmla="*/ 7316 w 517455"/>
                <a:gd name="connsiteY1" fmla="*/ 423512 h 1491916"/>
                <a:gd name="connsiteX2" fmla="*/ 228697 w 517455"/>
                <a:gd name="connsiteY2" fmla="*/ 1251284 h 1491916"/>
                <a:gd name="connsiteX3" fmla="*/ 517455 w 517455"/>
                <a:gd name="connsiteY3" fmla="*/ 1491916 h 1491916"/>
                <a:gd name="connsiteX0" fmla="*/ 69285 w 512047"/>
                <a:gd name="connsiteY0" fmla="*/ 0 h 1491916"/>
                <a:gd name="connsiteX1" fmla="*/ 1908 w 512047"/>
                <a:gd name="connsiteY1" fmla="*/ 423512 h 1491916"/>
                <a:gd name="connsiteX2" fmla="*/ 129753 w 512047"/>
                <a:gd name="connsiteY2" fmla="*/ 1102604 h 1491916"/>
                <a:gd name="connsiteX3" fmla="*/ 512047 w 512047"/>
                <a:gd name="connsiteY3" fmla="*/ 1491916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47" h="1491916">
                  <a:moveTo>
                    <a:pt x="69285" y="0"/>
                  </a:moveTo>
                  <a:cubicBezTo>
                    <a:pt x="22763" y="107482"/>
                    <a:pt x="-8170" y="239745"/>
                    <a:pt x="1908" y="423512"/>
                  </a:cubicBezTo>
                  <a:cubicBezTo>
                    <a:pt x="11986" y="607279"/>
                    <a:pt x="44730" y="924537"/>
                    <a:pt x="129753" y="1102604"/>
                  </a:cubicBezTo>
                  <a:cubicBezTo>
                    <a:pt x="214776" y="1280671"/>
                    <a:pt x="410179" y="1460633"/>
                    <a:pt x="512047" y="149191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무지개 원리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439025"/>
            <a:ext cx="2390548" cy="1754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112"/>
          <p:cNvSpPr txBox="1"/>
          <p:nvPr/>
        </p:nvSpPr>
        <p:spPr>
          <a:xfrm>
            <a:off x="1643301" y="88097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ko-KR" altLang="en-US" b="1" dirty="0" smtClean="0"/>
              <a:t>차 무지개</a:t>
            </a:r>
            <a:endParaRPr lang="ko-KR" altLang="en-US" b="1" dirty="0"/>
          </a:p>
        </p:txBody>
      </p:sp>
      <p:sp>
        <p:nvSpPr>
          <p:cNvPr id="115" name="직사각형 114"/>
          <p:cNvSpPr/>
          <p:nvPr/>
        </p:nvSpPr>
        <p:spPr>
          <a:xfrm>
            <a:off x="690283" y="6702828"/>
            <a:ext cx="8058181" cy="15517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82534" y="1511760"/>
            <a:ext cx="3492628" cy="2892044"/>
            <a:chOff x="482534" y="1124744"/>
            <a:chExt cx="3945450" cy="3279060"/>
          </a:xfrm>
        </p:grpSpPr>
        <p:sp>
          <p:nvSpPr>
            <p:cNvPr id="3" name="타원 2"/>
            <p:cNvSpPr/>
            <p:nvPr/>
          </p:nvSpPr>
          <p:spPr>
            <a:xfrm>
              <a:off x="2621887" y="1124744"/>
              <a:ext cx="1656184" cy="165618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물방울</a:t>
              </a:r>
              <a:endParaRPr lang="ko-KR" altLang="en-US" dirty="0"/>
            </a:p>
          </p:txBody>
        </p:sp>
        <p:cxnSp>
          <p:nvCxnSpPr>
            <p:cNvPr id="8" name="직선 연결선 7"/>
            <p:cNvCxnSpPr>
              <a:endCxn id="3" idx="1"/>
            </p:cNvCxnSpPr>
            <p:nvPr/>
          </p:nvCxnSpPr>
          <p:spPr>
            <a:xfrm>
              <a:off x="1217731" y="1367287"/>
              <a:ext cx="164669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929699" y="1700808"/>
              <a:ext cx="17281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929699" y="2158261"/>
              <a:ext cx="172819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endCxn id="3" idx="3"/>
            </p:cNvCxnSpPr>
            <p:nvPr/>
          </p:nvCxnSpPr>
          <p:spPr>
            <a:xfrm>
              <a:off x="1145723" y="2538385"/>
              <a:ext cx="171870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097050" y="1367287"/>
              <a:ext cx="105949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929699" y="1700808"/>
              <a:ext cx="10801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877899" y="2158261"/>
              <a:ext cx="1116124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1053093" y="2538385"/>
              <a:ext cx="1059498" cy="0"/>
            </a:xfrm>
            <a:prstGeom prst="line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3" idx="1"/>
            </p:cNvCxnSpPr>
            <p:nvPr/>
          </p:nvCxnSpPr>
          <p:spPr>
            <a:xfrm>
              <a:off x="2864430" y="1367287"/>
              <a:ext cx="1305629" cy="18950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 flipV="1">
              <a:off x="3738011" y="1556793"/>
              <a:ext cx="432048" cy="115212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/>
            <p:cNvCxnSpPr/>
            <p:nvPr/>
          </p:nvCxnSpPr>
          <p:spPr>
            <a:xfrm flipV="1">
              <a:off x="2535866" y="2708920"/>
              <a:ext cx="1202145" cy="96091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3" idx="1"/>
            </p:cNvCxnSpPr>
            <p:nvPr/>
          </p:nvCxnSpPr>
          <p:spPr>
            <a:xfrm>
              <a:off x="2864430" y="1367287"/>
              <a:ext cx="1377637" cy="405529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>
              <a:endCxn id="3" idx="4"/>
            </p:cNvCxnSpPr>
            <p:nvPr/>
          </p:nvCxnSpPr>
          <p:spPr>
            <a:xfrm flipH="1">
              <a:off x="3449979" y="1772816"/>
              <a:ext cx="792088" cy="100811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>
              <a:stCxn id="3" idx="4"/>
            </p:cNvCxnSpPr>
            <p:nvPr/>
          </p:nvCxnSpPr>
          <p:spPr>
            <a:xfrm flipH="1">
              <a:off x="2267744" y="2780928"/>
              <a:ext cx="1182235" cy="648072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805278" y="2558393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7030A0"/>
                  </a:solidFill>
                </a:rPr>
                <a:t>40</a:t>
              </a:r>
              <a:r>
                <a:rPr lang="ko-KR" altLang="en-US" sz="1600" dirty="0" smtClean="0">
                  <a:solidFill>
                    <a:srgbClr val="7030A0"/>
                  </a:solidFill>
                </a:rPr>
                <a:t>˚</a:t>
              </a:r>
              <a:endParaRPr lang="ko-KR" altLang="en-US" sz="1600" dirty="0">
                <a:solidFill>
                  <a:srgbClr val="7030A0"/>
                </a:solidFill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2781285" y="2708920"/>
              <a:ext cx="1646699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2699792" y="2636912"/>
              <a:ext cx="4716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0000"/>
                  </a:solidFill>
                </a:rPr>
                <a:t>42</a:t>
              </a:r>
              <a:r>
                <a:rPr lang="ko-KR" altLang="en-US" sz="1600" dirty="0" smtClean="0">
                  <a:solidFill>
                    <a:srgbClr val="FF0000"/>
                  </a:solidFill>
                </a:rPr>
                <a:t>˚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09" name="직선 연결선 108"/>
            <p:cNvCxnSpPr/>
            <p:nvPr/>
          </p:nvCxnSpPr>
          <p:spPr>
            <a:xfrm>
              <a:off x="3217338" y="1419740"/>
              <a:ext cx="504056" cy="73161"/>
            </a:xfrm>
            <a:prstGeom prst="line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stCxn id="3" idx="1"/>
            </p:cNvCxnSpPr>
            <p:nvPr/>
          </p:nvCxnSpPr>
          <p:spPr>
            <a:xfrm>
              <a:off x="2864430" y="1367287"/>
              <a:ext cx="981593" cy="288947"/>
            </a:xfrm>
            <a:prstGeom prst="line">
              <a:avLst/>
            </a:prstGeom>
            <a:ln w="19050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482534" y="16990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빛</a:t>
              </a:r>
              <a:endParaRPr lang="ko-KR" altLang="en-US" dirty="0"/>
            </a:p>
          </p:txBody>
        </p:sp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500" y="3669838"/>
              <a:ext cx="724181" cy="733966"/>
            </a:xfrm>
            <a:prstGeom prst="rect">
              <a:avLst/>
            </a:prstGeom>
          </p:spPr>
        </p:pic>
        <p:sp>
          <p:nvSpPr>
            <p:cNvPr id="11" name="자유형 10"/>
            <p:cNvSpPr/>
            <p:nvPr/>
          </p:nvSpPr>
          <p:spPr>
            <a:xfrm>
              <a:off x="2136170" y="1463040"/>
              <a:ext cx="632301" cy="1641924"/>
            </a:xfrm>
            <a:custGeom>
              <a:avLst/>
              <a:gdLst>
                <a:gd name="connsiteX0" fmla="*/ 74693 w 517455"/>
                <a:gd name="connsiteY0" fmla="*/ 0 h 1491916"/>
                <a:gd name="connsiteX1" fmla="*/ 7316 w 517455"/>
                <a:gd name="connsiteY1" fmla="*/ 423512 h 1491916"/>
                <a:gd name="connsiteX2" fmla="*/ 228697 w 517455"/>
                <a:gd name="connsiteY2" fmla="*/ 1251284 h 1491916"/>
                <a:gd name="connsiteX3" fmla="*/ 517455 w 517455"/>
                <a:gd name="connsiteY3" fmla="*/ 1491916 h 1491916"/>
                <a:gd name="connsiteX0" fmla="*/ 69285 w 512047"/>
                <a:gd name="connsiteY0" fmla="*/ 0 h 1491916"/>
                <a:gd name="connsiteX1" fmla="*/ 1908 w 512047"/>
                <a:gd name="connsiteY1" fmla="*/ 423512 h 1491916"/>
                <a:gd name="connsiteX2" fmla="*/ 129753 w 512047"/>
                <a:gd name="connsiteY2" fmla="*/ 1102604 h 1491916"/>
                <a:gd name="connsiteX3" fmla="*/ 512047 w 512047"/>
                <a:gd name="connsiteY3" fmla="*/ 1491916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47" h="1491916">
                  <a:moveTo>
                    <a:pt x="69285" y="0"/>
                  </a:moveTo>
                  <a:cubicBezTo>
                    <a:pt x="22763" y="107482"/>
                    <a:pt x="-8170" y="239745"/>
                    <a:pt x="1908" y="423512"/>
                  </a:cubicBezTo>
                  <a:cubicBezTo>
                    <a:pt x="11986" y="607279"/>
                    <a:pt x="44730" y="924537"/>
                    <a:pt x="129753" y="1102604"/>
                  </a:cubicBezTo>
                  <a:cubicBezTo>
                    <a:pt x="214776" y="1280671"/>
                    <a:pt x="410179" y="1460633"/>
                    <a:pt x="512047" y="1491916"/>
                  </a:cubicBezTo>
                </a:path>
              </a:pathLst>
            </a:cu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2445389" y="1462039"/>
              <a:ext cx="706982" cy="1725676"/>
            </a:xfrm>
            <a:custGeom>
              <a:avLst/>
              <a:gdLst>
                <a:gd name="connsiteX0" fmla="*/ 74693 w 517455"/>
                <a:gd name="connsiteY0" fmla="*/ 0 h 1491916"/>
                <a:gd name="connsiteX1" fmla="*/ 7316 w 517455"/>
                <a:gd name="connsiteY1" fmla="*/ 423512 h 1491916"/>
                <a:gd name="connsiteX2" fmla="*/ 228697 w 517455"/>
                <a:gd name="connsiteY2" fmla="*/ 1251284 h 1491916"/>
                <a:gd name="connsiteX3" fmla="*/ 517455 w 517455"/>
                <a:gd name="connsiteY3" fmla="*/ 1491916 h 1491916"/>
                <a:gd name="connsiteX0" fmla="*/ 69285 w 512047"/>
                <a:gd name="connsiteY0" fmla="*/ 0 h 1491916"/>
                <a:gd name="connsiteX1" fmla="*/ 1908 w 512047"/>
                <a:gd name="connsiteY1" fmla="*/ 423512 h 1491916"/>
                <a:gd name="connsiteX2" fmla="*/ 129753 w 512047"/>
                <a:gd name="connsiteY2" fmla="*/ 1102604 h 1491916"/>
                <a:gd name="connsiteX3" fmla="*/ 512047 w 512047"/>
                <a:gd name="connsiteY3" fmla="*/ 1491916 h 149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2047" h="1491916">
                  <a:moveTo>
                    <a:pt x="69285" y="0"/>
                  </a:moveTo>
                  <a:cubicBezTo>
                    <a:pt x="22763" y="107482"/>
                    <a:pt x="-8170" y="239745"/>
                    <a:pt x="1908" y="423512"/>
                  </a:cubicBezTo>
                  <a:cubicBezTo>
                    <a:pt x="11986" y="607279"/>
                    <a:pt x="44730" y="924537"/>
                    <a:pt x="129753" y="1102604"/>
                  </a:cubicBezTo>
                  <a:cubicBezTo>
                    <a:pt x="214776" y="1280671"/>
                    <a:pt x="410179" y="1460633"/>
                    <a:pt x="512047" y="149191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무지개 원리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쌍무지개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014" y="4489267"/>
            <a:ext cx="2228547" cy="217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02" y="4637395"/>
            <a:ext cx="2673732" cy="202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타원 58"/>
          <p:cNvSpPr/>
          <p:nvPr/>
        </p:nvSpPr>
        <p:spPr>
          <a:xfrm>
            <a:off x="7302688" y="1492583"/>
            <a:ext cx="1466103" cy="14607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물방울</a:t>
            </a:r>
            <a:endParaRPr lang="ko-KR" altLang="en-US" dirty="0"/>
          </a:p>
        </p:txBody>
      </p:sp>
      <p:cxnSp>
        <p:nvCxnSpPr>
          <p:cNvPr id="63" name="직선 연결선 62"/>
          <p:cNvCxnSpPr/>
          <p:nvPr/>
        </p:nvCxnSpPr>
        <p:spPr>
          <a:xfrm>
            <a:off x="6218902" y="2917503"/>
            <a:ext cx="16276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399896" y="1778525"/>
            <a:ext cx="937899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351738" y="2060848"/>
            <a:ext cx="956154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5384656" y="2600327"/>
            <a:ext cx="988026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5449714" y="2922583"/>
            <a:ext cx="937899" cy="0"/>
          </a:xfrm>
          <a:prstGeom prst="line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7849951" y="2459147"/>
            <a:ext cx="887649" cy="468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8204200" y="1519347"/>
            <a:ext cx="535657" cy="85288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7858609" y="2356679"/>
            <a:ext cx="889855" cy="566335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947554" y="1846473"/>
            <a:ext cx="145770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880743" y="1999270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50</a:t>
            </a:r>
            <a:r>
              <a:rPr lang="ko-KR" altLang="en-US" sz="1600" dirty="0" smtClean="0">
                <a:solidFill>
                  <a:srgbClr val="FF0000"/>
                </a:solidFill>
              </a:rPr>
              <a:t>˚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>
          <a:xfrm flipV="1">
            <a:off x="7846590" y="2657267"/>
            <a:ext cx="522710" cy="280454"/>
          </a:xfrm>
          <a:prstGeom prst="line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V="1">
            <a:off x="7863055" y="2517567"/>
            <a:ext cx="645945" cy="399938"/>
          </a:xfrm>
          <a:prstGeom prst="line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353" y="1984978"/>
            <a:ext cx="641066" cy="647339"/>
          </a:xfrm>
          <a:prstGeom prst="rect">
            <a:avLst/>
          </a:prstGeom>
        </p:spPr>
      </p:pic>
      <p:sp>
        <p:nvSpPr>
          <p:cNvPr id="87" name="자유형 86"/>
          <p:cNvSpPr/>
          <p:nvPr/>
        </p:nvSpPr>
        <p:spPr>
          <a:xfrm>
            <a:off x="6567217" y="2040207"/>
            <a:ext cx="397099" cy="560120"/>
          </a:xfrm>
          <a:custGeom>
            <a:avLst/>
            <a:gdLst>
              <a:gd name="connsiteX0" fmla="*/ 74693 w 517455"/>
              <a:gd name="connsiteY0" fmla="*/ 0 h 1491916"/>
              <a:gd name="connsiteX1" fmla="*/ 7316 w 517455"/>
              <a:gd name="connsiteY1" fmla="*/ 423512 h 1491916"/>
              <a:gd name="connsiteX2" fmla="*/ 228697 w 517455"/>
              <a:gd name="connsiteY2" fmla="*/ 1251284 h 1491916"/>
              <a:gd name="connsiteX3" fmla="*/ 517455 w 517455"/>
              <a:gd name="connsiteY3" fmla="*/ 1491916 h 1491916"/>
              <a:gd name="connsiteX0" fmla="*/ 69285 w 512047"/>
              <a:gd name="connsiteY0" fmla="*/ 0 h 1491916"/>
              <a:gd name="connsiteX1" fmla="*/ 1908 w 512047"/>
              <a:gd name="connsiteY1" fmla="*/ 423512 h 1491916"/>
              <a:gd name="connsiteX2" fmla="*/ 129753 w 512047"/>
              <a:gd name="connsiteY2" fmla="*/ 1102604 h 1491916"/>
              <a:gd name="connsiteX3" fmla="*/ 512047 w 512047"/>
              <a:gd name="connsiteY3" fmla="*/ 1491916 h 1491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7" h="1491916">
                <a:moveTo>
                  <a:pt x="69285" y="0"/>
                </a:moveTo>
                <a:cubicBezTo>
                  <a:pt x="22763" y="107482"/>
                  <a:pt x="-8170" y="239745"/>
                  <a:pt x="1908" y="423512"/>
                </a:cubicBezTo>
                <a:cubicBezTo>
                  <a:pt x="11986" y="607279"/>
                  <a:pt x="44730" y="924537"/>
                  <a:pt x="129753" y="1102604"/>
                </a:cubicBezTo>
                <a:cubicBezTo>
                  <a:pt x="214776" y="1280671"/>
                  <a:pt x="410179" y="1460633"/>
                  <a:pt x="512047" y="1491916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자유형 87"/>
          <p:cNvSpPr/>
          <p:nvPr/>
        </p:nvSpPr>
        <p:spPr>
          <a:xfrm>
            <a:off x="6275332" y="1846473"/>
            <a:ext cx="268995" cy="777587"/>
          </a:xfrm>
          <a:custGeom>
            <a:avLst/>
            <a:gdLst>
              <a:gd name="connsiteX0" fmla="*/ 74693 w 517455"/>
              <a:gd name="connsiteY0" fmla="*/ 0 h 1491916"/>
              <a:gd name="connsiteX1" fmla="*/ 7316 w 517455"/>
              <a:gd name="connsiteY1" fmla="*/ 423512 h 1491916"/>
              <a:gd name="connsiteX2" fmla="*/ 228697 w 517455"/>
              <a:gd name="connsiteY2" fmla="*/ 1251284 h 1491916"/>
              <a:gd name="connsiteX3" fmla="*/ 517455 w 517455"/>
              <a:gd name="connsiteY3" fmla="*/ 1491916 h 1491916"/>
              <a:gd name="connsiteX0" fmla="*/ 69285 w 512047"/>
              <a:gd name="connsiteY0" fmla="*/ 0 h 1491916"/>
              <a:gd name="connsiteX1" fmla="*/ 1908 w 512047"/>
              <a:gd name="connsiteY1" fmla="*/ 423512 h 1491916"/>
              <a:gd name="connsiteX2" fmla="*/ 129753 w 512047"/>
              <a:gd name="connsiteY2" fmla="*/ 1102604 h 1491916"/>
              <a:gd name="connsiteX3" fmla="*/ 512047 w 512047"/>
              <a:gd name="connsiteY3" fmla="*/ 1491916 h 1491916"/>
              <a:gd name="connsiteX0" fmla="*/ 69285 w 323237"/>
              <a:gd name="connsiteY0" fmla="*/ 0 h 1797183"/>
              <a:gd name="connsiteX1" fmla="*/ 1908 w 323237"/>
              <a:gd name="connsiteY1" fmla="*/ 423512 h 1797183"/>
              <a:gd name="connsiteX2" fmla="*/ 129753 w 323237"/>
              <a:gd name="connsiteY2" fmla="*/ 1102604 h 1797183"/>
              <a:gd name="connsiteX3" fmla="*/ 323237 w 323237"/>
              <a:gd name="connsiteY3" fmla="*/ 1797183 h 1797183"/>
              <a:gd name="connsiteX0" fmla="*/ 99259 w 353211"/>
              <a:gd name="connsiteY0" fmla="*/ 0 h 1797183"/>
              <a:gd name="connsiteX1" fmla="*/ 31882 w 353211"/>
              <a:gd name="connsiteY1" fmla="*/ 423512 h 1797183"/>
              <a:gd name="connsiteX2" fmla="*/ 43536 w 353211"/>
              <a:gd name="connsiteY2" fmla="*/ 1079123 h 1797183"/>
              <a:gd name="connsiteX3" fmla="*/ 353211 w 353211"/>
              <a:gd name="connsiteY3" fmla="*/ 1797183 h 1797183"/>
              <a:gd name="connsiteX0" fmla="*/ 99259 w 353211"/>
              <a:gd name="connsiteY0" fmla="*/ 0 h 1797183"/>
              <a:gd name="connsiteX1" fmla="*/ 31882 w 353211"/>
              <a:gd name="connsiteY1" fmla="*/ 423512 h 1797183"/>
              <a:gd name="connsiteX2" fmla="*/ 43536 w 353211"/>
              <a:gd name="connsiteY2" fmla="*/ 1079123 h 1797183"/>
              <a:gd name="connsiteX3" fmla="*/ 353211 w 353211"/>
              <a:gd name="connsiteY3" fmla="*/ 1797183 h 1797183"/>
              <a:gd name="connsiteX0" fmla="*/ 130580 w 384532"/>
              <a:gd name="connsiteY0" fmla="*/ 0 h 1797183"/>
              <a:gd name="connsiteX1" fmla="*/ 5108 w 384532"/>
              <a:gd name="connsiteY1" fmla="*/ 400030 h 1797183"/>
              <a:gd name="connsiteX2" fmla="*/ 74857 w 384532"/>
              <a:gd name="connsiteY2" fmla="*/ 1079123 h 1797183"/>
              <a:gd name="connsiteX3" fmla="*/ 384532 w 384532"/>
              <a:gd name="connsiteY3" fmla="*/ 1797183 h 1797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532" h="1797183">
                <a:moveTo>
                  <a:pt x="130580" y="0"/>
                </a:moveTo>
                <a:cubicBezTo>
                  <a:pt x="84058" y="107482"/>
                  <a:pt x="14395" y="220176"/>
                  <a:pt x="5108" y="400030"/>
                </a:cubicBezTo>
                <a:cubicBezTo>
                  <a:pt x="-4179" y="579884"/>
                  <a:pt x="-10166" y="901056"/>
                  <a:pt x="74857" y="1079123"/>
                </a:cubicBezTo>
                <a:cubicBezTo>
                  <a:pt x="145356" y="1445046"/>
                  <a:pt x="282664" y="1765900"/>
                  <a:pt x="384532" y="1797183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7322820" y="1519347"/>
            <a:ext cx="881381" cy="52070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H="1">
            <a:off x="6256535" y="2030581"/>
            <a:ext cx="1079017" cy="1622242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8361680" y="1577767"/>
            <a:ext cx="365139" cy="88191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H="1">
            <a:off x="7416800" y="1582443"/>
            <a:ext cx="955716" cy="2620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 flipH="1">
            <a:off x="5692140" y="1836465"/>
            <a:ext cx="1724437" cy="156248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300192" y="2284671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7030A0"/>
                </a:solidFill>
              </a:rPr>
              <a:t>52</a:t>
            </a:r>
            <a:r>
              <a:rPr lang="ko-KR" altLang="en-US" sz="1600" dirty="0" smtClean="0">
                <a:solidFill>
                  <a:srgbClr val="7030A0"/>
                </a:solidFill>
              </a:rPr>
              <a:t>˚</a:t>
            </a:r>
            <a:endParaRPr lang="ko-KR" altLang="en-US" sz="1600" dirty="0">
              <a:solidFill>
                <a:srgbClr val="7030A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160891" y="90872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</a:t>
            </a:r>
            <a:r>
              <a:rPr lang="ko-KR" altLang="en-US" b="1" dirty="0" smtClean="0"/>
              <a:t>차 무지개</a:t>
            </a:r>
            <a:endParaRPr lang="ko-KR" altLang="en-US" b="1" dirty="0"/>
          </a:p>
        </p:txBody>
      </p:sp>
      <p:sp>
        <p:nvSpPr>
          <p:cNvPr id="106" name="TextBox 105"/>
          <p:cNvSpPr txBox="1"/>
          <p:nvPr/>
        </p:nvSpPr>
        <p:spPr>
          <a:xfrm>
            <a:off x="5473425" y="3652823"/>
            <a:ext cx="3295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2</a:t>
            </a:r>
            <a:r>
              <a:rPr lang="ko-KR" altLang="en-US" sz="1400" b="1" dirty="0" smtClean="0"/>
              <a:t>차 무지개는 입사각도가 거의 수평이어서</a:t>
            </a:r>
            <a:r>
              <a:rPr lang="en-US" altLang="ko-KR" sz="1400" b="1" dirty="0" smtClean="0"/>
              <a:t>,</a:t>
            </a:r>
            <a:r>
              <a:rPr lang="ko-KR" altLang="en-US" sz="1400" b="1" dirty="0" smtClean="0"/>
              <a:t> 입사확률이 떨어지고 더 흐릿하게 보임</a:t>
            </a:r>
            <a:endParaRPr lang="ko-KR" altLang="en-US" sz="1400" b="1" dirty="0"/>
          </a:p>
        </p:txBody>
      </p:sp>
      <p:cxnSp>
        <p:nvCxnSpPr>
          <p:cNvPr id="108" name="직선 연결선 107"/>
          <p:cNvCxnSpPr/>
          <p:nvPr/>
        </p:nvCxnSpPr>
        <p:spPr>
          <a:xfrm>
            <a:off x="5932766" y="2029353"/>
            <a:ext cx="145770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5374633" y="2060848"/>
            <a:ext cx="152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5364088" y="1782976"/>
            <a:ext cx="152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5313288" y="2605544"/>
            <a:ext cx="152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04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빛의 산란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(Scattering)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71472" y="968440"/>
            <a:ext cx="75724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하늘은 왜 하늘색인가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저녁 노을은 왜 붉은가 </a:t>
            </a:r>
            <a:r>
              <a:rPr lang="en-US" altLang="ko-K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68440"/>
            <a:ext cx="2960493" cy="394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28" y="1740932"/>
            <a:ext cx="298608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91320" y="2637591"/>
            <a:ext cx="1624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공기입자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(~ 10Å)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6149" y="2492896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물방울 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(10~100um)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444309" y="1988840"/>
            <a:ext cx="688057" cy="36004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4533" y="4338756"/>
                <a:ext cx="6462025" cy="2173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dirty="0" smtClean="0"/>
                  <a:t>레일레이 산란 </a:t>
                </a:r>
                <a:r>
                  <a:rPr lang="en-US" altLang="ko-KR" sz="1600" b="1" dirty="0" smtClean="0"/>
                  <a:t>:</a:t>
                </a:r>
              </a:p>
              <a:p>
                <a:r>
                  <a:rPr lang="ko-KR" altLang="en-US" sz="1600" b="1" dirty="0" smtClean="0"/>
                  <a:t>입자크기 </a:t>
                </a:r>
                <a:r>
                  <a:rPr lang="en-US" altLang="ko-KR" sz="1600" b="1" dirty="0" smtClean="0"/>
                  <a:t>(~10Å) &lt;&lt; </a:t>
                </a:r>
                <a:r>
                  <a:rPr lang="ko-KR" altLang="en-US" sz="1600" b="1" dirty="0" smtClean="0"/>
                  <a:t>빛의 파장 </a:t>
                </a:r>
                <a:r>
                  <a:rPr lang="en-US" altLang="ko-KR" sz="1600" b="1" dirty="0" smtClean="0"/>
                  <a:t>(~um) </a:t>
                </a:r>
                <a:r>
                  <a:rPr lang="ko-KR" altLang="en-US" sz="1600" b="1" dirty="0" smtClean="0"/>
                  <a:t>인 경우</a:t>
                </a:r>
                <a:r>
                  <a:rPr lang="en-US" altLang="ko-KR" sz="1600" b="1" dirty="0" smtClean="0"/>
                  <a:t>,</a:t>
                </a:r>
              </a:p>
              <a:p>
                <a:r>
                  <a:rPr lang="ko-KR" altLang="en-US" sz="1600" b="1" dirty="0" smtClean="0"/>
                  <a:t>파장이 짧을 수록 강하게 산란 </a:t>
                </a:r>
                <a:r>
                  <a:rPr lang="en-US" altLang="ko-KR" sz="1600" b="1" dirty="0" smtClean="0"/>
                  <a:t>: ~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1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16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altLang="ko-KR" sz="1600" b="1" i="1" smtClean="0">
                            <a:latin typeface="Cambria Math"/>
                            <a:sym typeface="Symbol"/>
                          </a:rPr>
                          <m:t></m:t>
                        </m:r>
                        <m:r>
                          <a:rPr lang="en-US" altLang="ko-KR" sz="1600" b="1" i="1" baseline="30000" smtClean="0">
                            <a:latin typeface="Cambria Math"/>
                            <a:sym typeface="Symbol"/>
                          </a:rPr>
                          <m:t>𝟒</m:t>
                        </m:r>
                      </m:den>
                    </m:f>
                  </m:oMath>
                </a14:m>
                <a:endParaRPr lang="en-US" altLang="ko-KR" sz="1600" b="1" dirty="0" smtClean="0"/>
              </a:p>
              <a:p>
                <a:r>
                  <a:rPr lang="ko-KR" altLang="en-US" sz="1600" b="1" dirty="0" smtClean="0"/>
                  <a:t>산란도 </a:t>
                </a:r>
                <a:r>
                  <a:rPr lang="en-US" altLang="ko-KR" sz="1600" b="1" dirty="0" smtClean="0"/>
                  <a:t>:</a:t>
                </a:r>
                <a:r>
                  <a:rPr lang="ko-KR" altLang="en-US" sz="1600" b="1" dirty="0"/>
                  <a:t> </a:t>
                </a:r>
                <a:r>
                  <a:rPr lang="ko-KR" altLang="en-US" sz="1600" b="1" dirty="0" smtClean="0"/>
                  <a:t>파란색 </a:t>
                </a:r>
                <a:r>
                  <a:rPr lang="en-US" altLang="ko-KR" sz="1600" b="1" dirty="0" smtClean="0"/>
                  <a:t>(450nm) vs. </a:t>
                </a:r>
                <a:r>
                  <a:rPr lang="ko-KR" altLang="en-US" sz="1600" b="1" dirty="0" smtClean="0"/>
                  <a:t>빨강색 </a:t>
                </a:r>
                <a:r>
                  <a:rPr lang="en-US" altLang="ko-KR" sz="1600" b="1" dirty="0" smtClean="0"/>
                  <a:t>(700nm)</a:t>
                </a:r>
              </a:p>
              <a:p>
                <a:r>
                  <a:rPr lang="en-US" altLang="ko-KR" sz="1600" b="1" dirty="0" smtClean="0"/>
                  <a:t>= (700/450)</a:t>
                </a:r>
                <a:r>
                  <a:rPr lang="en-US" altLang="ko-KR" sz="1600" b="1" baseline="30000" dirty="0" smtClean="0"/>
                  <a:t>4</a:t>
                </a:r>
                <a:r>
                  <a:rPr lang="en-US" altLang="ko-KR" sz="1600" b="1" dirty="0" smtClean="0"/>
                  <a:t> = ~ 5.9</a:t>
                </a:r>
                <a:r>
                  <a:rPr lang="ko-KR" altLang="en-US" sz="1600" b="1" dirty="0" smtClean="0"/>
                  <a:t>배 차이</a:t>
                </a:r>
                <a:endParaRPr lang="en-US" altLang="ko-KR" sz="1600" b="1" dirty="0" smtClean="0"/>
              </a:p>
              <a:p>
                <a:r>
                  <a:rPr lang="ko-KR" altLang="en-US" sz="1600" b="1" dirty="0" smtClean="0"/>
                  <a:t>대기에서 파란색이 </a:t>
                </a:r>
                <a:r>
                  <a:rPr lang="en-US" altLang="ko-KR" sz="1600" b="1" dirty="0" smtClean="0"/>
                  <a:t>5</a:t>
                </a:r>
                <a:r>
                  <a:rPr lang="ko-KR" altLang="en-US" sz="1600" b="1" dirty="0" smtClean="0"/>
                  <a:t>배 넘게 산란되므로</a:t>
                </a:r>
                <a:r>
                  <a:rPr lang="en-US" altLang="ko-KR" sz="1600" b="1" dirty="0" smtClean="0"/>
                  <a:t>, </a:t>
                </a:r>
                <a:r>
                  <a:rPr lang="ko-KR" altLang="en-US" sz="1600" b="1" dirty="0" smtClean="0"/>
                  <a:t>하늘색으로 보임</a:t>
                </a:r>
                <a:endParaRPr lang="en-US" altLang="ko-KR" sz="1600" b="1" dirty="0" smtClean="0"/>
              </a:p>
              <a:p>
                <a:endParaRPr lang="en-US" altLang="ko-KR" sz="1600" b="1" dirty="0"/>
              </a:p>
              <a:p>
                <a:r>
                  <a:rPr lang="ko-KR" altLang="en-US" sz="1600" b="1" dirty="0" smtClean="0"/>
                  <a:t>구름의 경우 입자 크기 </a:t>
                </a:r>
                <a:r>
                  <a:rPr lang="en-US" altLang="ko-KR" sz="1600" b="1" dirty="0" smtClean="0"/>
                  <a:t>&gt;&gt; </a:t>
                </a:r>
                <a:r>
                  <a:rPr lang="ko-KR" altLang="en-US" sz="1600" b="1" dirty="0" smtClean="0"/>
                  <a:t>빛의 파장 </a:t>
                </a:r>
                <a:r>
                  <a:rPr lang="en-US" altLang="ko-KR" sz="1600" b="1" dirty="0" smtClean="0">
                    <a:sym typeface="Wingdings" pitchFamily="2" charset="2"/>
                  </a:rPr>
                  <a:t> </a:t>
                </a:r>
                <a:r>
                  <a:rPr lang="ko-KR" altLang="en-US" sz="1600" b="1" dirty="0" smtClean="0">
                    <a:sym typeface="Wingdings" pitchFamily="2" charset="2"/>
                  </a:rPr>
                  <a:t>모두 동일하게 산란 </a:t>
                </a:r>
                <a:r>
                  <a:rPr lang="en-US" altLang="ko-KR" sz="1600" b="1" dirty="0" smtClean="0">
                    <a:sym typeface="Wingdings" pitchFamily="2" charset="2"/>
                  </a:rPr>
                  <a:t> </a:t>
                </a:r>
                <a:r>
                  <a:rPr lang="ko-KR" altLang="en-US" sz="1600" b="1" dirty="0" smtClean="0">
                    <a:sym typeface="Wingdings" pitchFamily="2" charset="2"/>
                  </a:rPr>
                  <a:t>하얀색</a:t>
                </a:r>
                <a:endParaRPr lang="en-US" altLang="ko-KR" sz="1600" b="1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33" y="4338756"/>
                <a:ext cx="6462025" cy="2173031"/>
              </a:xfrm>
              <a:prstGeom prst="rect">
                <a:avLst/>
              </a:prstGeom>
              <a:blipFill rotWithShape="1">
                <a:blip r:embed="rId5"/>
                <a:stretch>
                  <a:fillRect l="-566" t="-1124" b="-3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71472" y="968440"/>
            <a:ext cx="7572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색의 정의 </a:t>
            </a:r>
            <a:endParaRPr lang="en-US" altLang="ko-K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</a:t>
            </a: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채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과학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9425" y="1412776"/>
            <a:ext cx="7961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빛이 눈의 시신경을 </a:t>
            </a:r>
            <a:r>
              <a:rPr lang="ko-KR" altLang="en-US" dirty="0"/>
              <a:t>자극하여 뇌의 시각중추에 전달함으로써 생기는 </a:t>
            </a:r>
            <a:r>
              <a:rPr lang="ko-KR" altLang="en-US" dirty="0" smtClean="0"/>
              <a:t>감각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빛의 </a:t>
            </a:r>
            <a:r>
              <a:rPr lang="ko-KR" altLang="en-US" dirty="0" err="1" smtClean="0"/>
              <a:t>파장별로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(400nm ~ 700nm) </a:t>
            </a:r>
            <a:r>
              <a:rPr lang="ko-KR" altLang="en-US" dirty="0" smtClean="0"/>
              <a:t> 보라색에서 빨강색까지 느낌</a:t>
            </a:r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33" y="2276872"/>
            <a:ext cx="602932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5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32166" y="1340768"/>
            <a:ext cx="842493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파스칼의 원리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부력의 원리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베르누이 법칙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양력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분무기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교시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-1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유체역학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921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148104" y="6028222"/>
            <a:ext cx="360000" cy="36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609124"/>
              </p:ext>
            </p:extLst>
          </p:nvPr>
        </p:nvGraphicFramePr>
        <p:xfrm>
          <a:off x="4833674" y="4558211"/>
          <a:ext cx="4141812" cy="1917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453"/>
                <a:gridCol w="1035453"/>
                <a:gridCol w="1035453"/>
                <a:gridCol w="1035453"/>
              </a:tblGrid>
              <a:tr h="3334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색 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\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삼원색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빨강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초록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파랑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118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137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0359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원리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388882"/>
            <a:ext cx="3459088" cy="235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148104" y="5495288"/>
            <a:ext cx="360000" cy="360000"/>
          </a:xfrm>
          <a:prstGeom prst="rect">
            <a:avLst/>
          </a:prstGeom>
          <a:solidFill>
            <a:srgbClr val="76FF8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48104" y="4975672"/>
            <a:ext cx="360000" cy="360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932040" y="980728"/>
            <a:ext cx="4104456" cy="307777"/>
          </a:xfrm>
          <a:prstGeom prst="rect">
            <a:avLst/>
          </a:prstGeom>
          <a:ln>
            <a:solidFill>
              <a:schemeClr val="accent1">
                <a:shade val="50000"/>
                <a:shade val="75000"/>
                <a:satMod val="125000"/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3</a:t>
            </a:r>
            <a:r>
              <a:rPr lang="ko-KR" altLang="en-US" sz="1400" b="1" dirty="0" smtClean="0"/>
              <a:t>개의 </a:t>
            </a:r>
            <a:r>
              <a:rPr lang="ko-KR" altLang="en-US" sz="1400" b="1" dirty="0" err="1" smtClean="0"/>
              <a:t>색세포가</a:t>
            </a:r>
            <a:r>
              <a:rPr lang="ko-KR" altLang="en-US" sz="1400" b="1" dirty="0" smtClean="0"/>
              <a:t> 느끼는 감각 비율로 색이 정의됨</a:t>
            </a:r>
            <a:endParaRPr lang="en-US" altLang="ko-KR" sz="1400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4788024" y="4149080"/>
            <a:ext cx="4104456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표</a:t>
            </a:r>
            <a:r>
              <a:rPr lang="en-US" altLang="ko-KR" sz="1400" b="1" dirty="0" smtClean="0"/>
              <a:t>. 3</a:t>
            </a:r>
            <a:r>
              <a:rPr lang="ko-KR" altLang="en-US" sz="1400" b="1" dirty="0" smtClean="0"/>
              <a:t>원색 비율 별 색깔</a:t>
            </a:r>
            <a:endParaRPr lang="en-US" altLang="ko-KR" sz="1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9837"/>
            <a:ext cx="4341617" cy="551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02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8" t="18770" b="27038"/>
          <a:stretch/>
        </p:blipFill>
        <p:spPr>
          <a:xfrm rot="5400000">
            <a:off x="-660859" y="2469170"/>
            <a:ext cx="5382033" cy="269318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 실습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3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 빛 </a:t>
            </a: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합성기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만들기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7"/>
          <a:stretch/>
        </p:blipFill>
        <p:spPr>
          <a:xfrm>
            <a:off x="5724128" y="303039"/>
            <a:ext cx="2960179" cy="646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3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색좌표란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RGB or XYZ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2166" y="908720"/>
            <a:ext cx="7961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색을 과학적으로 구현하기 위해 도입된 수학 체계</a:t>
            </a:r>
            <a:endParaRPr lang="en-US" altLang="ko-KR" dirty="0"/>
          </a:p>
          <a:p>
            <a:r>
              <a:rPr lang="ko-KR" altLang="en-US" dirty="0" smtClean="0"/>
              <a:t>디지털 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디스플레이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칼라 프린터 등 영역에서 이미지 구현할 때 사용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45" y="2443456"/>
            <a:ext cx="3234138" cy="400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20198" y="1844824"/>
            <a:ext cx="24116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RGB </a:t>
            </a:r>
            <a:r>
              <a:rPr lang="ko-KR" altLang="en-US" dirty="0" err="1" smtClean="0"/>
              <a:t>색좌표계</a:t>
            </a:r>
            <a:endParaRPr lang="en-US" altLang="ko-KR" dirty="0" smtClean="0"/>
          </a:p>
          <a:p>
            <a:r>
              <a:rPr lang="en-US" altLang="ko-KR" sz="1400" b="1" dirty="0" smtClean="0"/>
              <a:t>(645.2, 526.3, 444.4nm)</a:t>
            </a:r>
            <a:endParaRPr lang="en-US" altLang="ko-KR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8" t="50000" r="14391"/>
          <a:stretch/>
        </p:blipFill>
        <p:spPr bwMode="auto">
          <a:xfrm>
            <a:off x="4708371" y="2276872"/>
            <a:ext cx="3458904" cy="109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380310" y="1800245"/>
            <a:ext cx="2160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XYZ </a:t>
            </a:r>
            <a:r>
              <a:rPr lang="ko-KR" altLang="en-US" dirty="0" err="1" smtClean="0"/>
              <a:t>색좌표계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3" name="오른쪽 화살표 2"/>
          <p:cNvSpPr/>
          <p:nvPr/>
        </p:nvSpPr>
        <p:spPr>
          <a:xfrm>
            <a:off x="4139952" y="2636912"/>
            <a:ext cx="378355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417" r="42334"/>
          <a:stretch/>
        </p:blipFill>
        <p:spPr bwMode="auto">
          <a:xfrm>
            <a:off x="5599235" y="3645024"/>
            <a:ext cx="2233549" cy="269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3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색좌표란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RGB vs. XYZ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2167" y="908720"/>
            <a:ext cx="349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RGB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원색을 이용한 색 구현 예</a:t>
            </a:r>
            <a:r>
              <a:rPr lang="en-US" altLang="ko-KR" dirty="0" smtClean="0"/>
              <a:t>)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3" t="3644" b="-1"/>
          <a:stretch/>
        </p:blipFill>
        <p:spPr bwMode="auto">
          <a:xfrm>
            <a:off x="899592" y="4869160"/>
            <a:ext cx="2106649" cy="169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5" b="29265"/>
          <a:stretch/>
        </p:blipFill>
        <p:spPr bwMode="auto">
          <a:xfrm>
            <a:off x="755576" y="1556792"/>
            <a:ext cx="3271543" cy="1720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67544" y="4005064"/>
            <a:ext cx="34245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그림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원추세포의 반응곡선</a:t>
            </a:r>
            <a:endParaRPr lang="en-US" altLang="ko-KR" sz="1400" b="1" dirty="0" smtClean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6" t="2815" r="1643" b="64336"/>
          <a:stretch/>
        </p:blipFill>
        <p:spPr bwMode="auto">
          <a:xfrm>
            <a:off x="755576" y="3277364"/>
            <a:ext cx="3456384" cy="43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3131840" y="1670328"/>
            <a:ext cx="0" cy="151216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2987824" y="1628800"/>
            <a:ext cx="1341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R </a:t>
            </a:r>
            <a:r>
              <a:rPr lang="en-US" altLang="ko-KR" sz="1200" b="1" dirty="0" smtClean="0"/>
              <a:t>(645nm)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123728" y="1658454"/>
            <a:ext cx="0" cy="1512168"/>
          </a:xfrm>
          <a:prstGeom prst="line">
            <a:avLst/>
          </a:prstGeom>
          <a:ln w="25400">
            <a:solidFill>
              <a:srgbClr val="00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964755" y="1318360"/>
            <a:ext cx="9510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G</a:t>
            </a:r>
            <a:r>
              <a:rPr lang="en-US" altLang="ko-KR" sz="1400" dirty="0" smtClean="0"/>
              <a:t> </a:t>
            </a:r>
            <a:r>
              <a:rPr lang="en-US" altLang="ko-KR" sz="1200" b="1" dirty="0" smtClean="0"/>
              <a:t>(526nm)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380408" y="1670328"/>
            <a:ext cx="0" cy="151216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043608" y="1321023"/>
            <a:ext cx="936104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B </a:t>
            </a:r>
            <a:r>
              <a:rPr lang="en-US" altLang="ko-KR" sz="1200" b="1" dirty="0" smtClean="0"/>
              <a:t>(444nm)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059832" y="2713597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CC00"/>
                </a:solidFill>
              </a:rPr>
              <a:t>0.25</a:t>
            </a:r>
            <a:endParaRPr lang="en-US" altLang="ko-KR" sz="1000" b="1" dirty="0" smtClean="0">
              <a:solidFill>
                <a:srgbClr val="00CC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059832" y="2246675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0.5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086570" y="2780928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0.2</a:t>
            </a:r>
            <a:endParaRPr lang="en-US" altLang="ko-KR" sz="1000" b="1" dirty="0" smtClean="0">
              <a:solidFill>
                <a:srgbClr val="0000F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086570" y="2204864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0.6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80882" y="1696945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CC00"/>
                </a:solidFill>
              </a:rPr>
              <a:t>0.95</a:t>
            </a:r>
            <a:endParaRPr lang="en-US" altLang="ko-KR" sz="1000" b="1" dirty="0" smtClean="0">
              <a:solidFill>
                <a:srgbClr val="00CC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331640" y="1696945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00FF"/>
                </a:solidFill>
              </a:rPr>
              <a:t>1.0</a:t>
            </a:r>
            <a:endParaRPr lang="en-US" altLang="ko-KR" sz="1000" b="1" dirty="0" smtClean="0">
              <a:solidFill>
                <a:srgbClr val="0000F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331640" y="2713597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00CC00"/>
                </a:solidFill>
              </a:rPr>
              <a:t>0.2</a:t>
            </a:r>
            <a:endParaRPr lang="en-US" altLang="ko-KR" sz="1000" b="1" dirty="0" smtClean="0">
              <a:solidFill>
                <a:srgbClr val="00CC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31640" y="2966755"/>
            <a:ext cx="54121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0.05</a:t>
            </a:r>
            <a:endParaRPr lang="en-US" altLang="ko-KR" sz="1000" b="1" dirty="0" smtClean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518307" y="1701905"/>
            <a:ext cx="360040" cy="362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181806" y="908720"/>
            <a:ext cx="3494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각 광원의 반응도를 벡터로 표현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/>
              <p:cNvSpPr/>
              <p:nvPr/>
            </p:nvSpPr>
            <p:spPr>
              <a:xfrm>
                <a:off x="5076056" y="1413356"/>
                <a:ext cx="4032448" cy="8304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0.25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6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95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0.2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05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1.0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6" name="직사각형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1413356"/>
                <a:ext cx="4032448" cy="8304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/>
          <p:cNvCxnSpPr/>
          <p:nvPr/>
        </p:nvCxnSpPr>
        <p:spPr>
          <a:xfrm>
            <a:off x="1872854" y="1650963"/>
            <a:ext cx="0" cy="1512168"/>
          </a:xfrm>
          <a:prstGeom prst="line">
            <a:avLst/>
          </a:prstGeom>
          <a:ln w="25400">
            <a:solidFill>
              <a:srgbClr val="286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872854" y="2966755"/>
            <a:ext cx="3005493" cy="310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5076056" y="2797734"/>
                <a:ext cx="4032448" cy="1419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 smtClean="0"/>
                  <a:t>500nm </a:t>
                </a:r>
                <a:r>
                  <a:rPr lang="ko-KR" altLang="en-US" dirty="0" smtClean="0"/>
                  <a:t>의 색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acc>
                  </m:oMath>
                </a14:m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를</a:t>
                </a:r>
                <a:r>
                  <a:rPr lang="ko-KR" altLang="en-US" dirty="0" smtClean="0"/>
                  <a:t> 구현하려면 </a:t>
                </a:r>
                <a:r>
                  <a:rPr lang="en-US" altLang="ko-KR" dirty="0" smtClean="0"/>
                  <a:t>?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.5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 smtClean="0"/>
                  <a:t> = 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 smtClean="0"/>
                  <a:t>+ g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 smtClean="0"/>
                  <a:t>+ b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𝐵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인 계수 </a:t>
                </a:r>
                <a:r>
                  <a:rPr lang="en-US" altLang="ko-KR" dirty="0" smtClean="0"/>
                  <a:t>r, g, b</a:t>
                </a:r>
                <a:r>
                  <a:rPr lang="ko-KR" altLang="en-US" dirty="0" smtClean="0"/>
                  <a:t>를 구하면 됨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2797734"/>
                <a:ext cx="4032448" cy="1419941"/>
              </a:xfrm>
              <a:prstGeom prst="rect">
                <a:avLst/>
              </a:prstGeom>
              <a:blipFill rotWithShape="1">
                <a:blip r:embed="rId6"/>
                <a:stretch>
                  <a:fillRect l="-1362" t="-6009" b="-5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4" r="52468" b="-1"/>
          <a:stretch/>
        </p:blipFill>
        <p:spPr bwMode="auto">
          <a:xfrm>
            <a:off x="6921099" y="4797152"/>
            <a:ext cx="2109544" cy="1690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903503" y="4561383"/>
            <a:ext cx="21563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RGB </a:t>
            </a:r>
            <a:r>
              <a:rPr lang="ko-KR" altLang="en-US" sz="1400" b="1" dirty="0" smtClean="0"/>
              <a:t>좌표계의 </a:t>
            </a:r>
            <a:r>
              <a:rPr lang="ko-KR" altLang="en-US" sz="1400" b="1" dirty="0" err="1" smtClean="0"/>
              <a:t>색구현</a:t>
            </a:r>
            <a:r>
              <a:rPr lang="ko-KR" altLang="en-US" sz="1400" b="1" dirty="0" smtClean="0"/>
              <a:t> 해</a:t>
            </a:r>
            <a:endParaRPr lang="en-US" altLang="ko-KR" sz="1400" b="1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034975" y="5517232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r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763688" y="5713511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g</a:t>
            </a:r>
            <a:endParaRPr lang="en-US" altLang="ko-KR" sz="1400" b="1" dirty="0" smtClean="0"/>
          </a:p>
        </p:txBody>
      </p:sp>
      <p:sp>
        <p:nvSpPr>
          <p:cNvPr id="45" name="직사각형 44"/>
          <p:cNvSpPr/>
          <p:nvPr/>
        </p:nvSpPr>
        <p:spPr>
          <a:xfrm>
            <a:off x="1228019" y="5554635"/>
            <a:ext cx="30477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/>
              <a:t>b</a:t>
            </a:r>
          </a:p>
        </p:txBody>
      </p:sp>
      <p:sp>
        <p:nvSpPr>
          <p:cNvPr id="20" name="타원 19"/>
          <p:cNvSpPr/>
          <p:nvPr/>
        </p:nvSpPr>
        <p:spPr>
          <a:xfrm>
            <a:off x="1228019" y="6093295"/>
            <a:ext cx="688057" cy="360041"/>
          </a:xfrm>
          <a:prstGeom prst="ellipse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926302" y="6257271"/>
            <a:ext cx="1133530" cy="196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006241" y="6338975"/>
            <a:ext cx="845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/>
              <a:t>음수 </a:t>
            </a:r>
            <a:r>
              <a:rPr lang="en-US" altLang="ko-KR" sz="1400" b="1" dirty="0" smtClean="0"/>
              <a:t>?</a:t>
            </a:r>
          </a:p>
        </p:txBody>
      </p:sp>
      <p:sp>
        <p:nvSpPr>
          <p:cNvPr id="50" name="오른쪽 화살표 49"/>
          <p:cNvSpPr/>
          <p:nvPr/>
        </p:nvSpPr>
        <p:spPr>
          <a:xfrm>
            <a:off x="3298550" y="5270069"/>
            <a:ext cx="593537" cy="362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149076" y="4869160"/>
            <a:ext cx="9188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mtClean="0"/>
              <a:t>좌표변</a:t>
            </a:r>
            <a:r>
              <a:rPr lang="ko-KR" altLang="en-US" sz="1400" b="1"/>
              <a:t>환</a:t>
            </a:r>
            <a:endParaRPr lang="en-US" altLang="ko-KR" sz="14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직사각형 52"/>
              <p:cNvSpPr/>
              <p:nvPr/>
            </p:nvSpPr>
            <p:spPr>
              <a:xfrm>
                <a:off x="4139952" y="5423376"/>
                <a:ext cx="2952328" cy="11019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0.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8</m:t>
                            </m:r>
                          </m:e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.5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dirty="0" smtClean="0"/>
                  <a:t> = x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dirty="0" smtClean="0"/>
                  <a:t>+y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ko-KR" dirty="0" smtClean="0"/>
                  <a:t>+z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ko-KR" alt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𝑍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인 계수 </a:t>
                </a:r>
                <a:r>
                  <a:rPr lang="en-US" altLang="ko-KR" dirty="0"/>
                  <a:t>x</a:t>
                </a:r>
                <a:r>
                  <a:rPr lang="en-US" altLang="ko-KR" dirty="0" smtClean="0"/>
                  <a:t>, </a:t>
                </a:r>
                <a:r>
                  <a:rPr lang="en-US" altLang="ko-KR" dirty="0"/>
                  <a:t>y</a:t>
                </a:r>
                <a:r>
                  <a:rPr lang="en-US" altLang="ko-KR" dirty="0" smtClean="0"/>
                  <a:t>, </a:t>
                </a:r>
                <a:r>
                  <a:rPr lang="en-US" altLang="ko-KR" dirty="0"/>
                  <a:t>z</a:t>
                </a:r>
                <a:r>
                  <a:rPr lang="ko-KR" altLang="en-US" dirty="0" smtClean="0"/>
                  <a:t>를 구하면 됨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53" name="직사각형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423376"/>
                <a:ext cx="2952328" cy="1101968"/>
              </a:xfrm>
              <a:prstGeom prst="rect">
                <a:avLst/>
              </a:prstGeom>
              <a:blipFill rotWithShape="1">
                <a:blip r:embed="rId8"/>
                <a:stretch>
                  <a:fillRect l="-1653" r="-207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직사각형 54"/>
          <p:cNvSpPr/>
          <p:nvPr/>
        </p:nvSpPr>
        <p:spPr>
          <a:xfrm>
            <a:off x="7380312" y="4857249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z</a:t>
            </a:r>
            <a:endParaRPr lang="en-US" altLang="ko-KR" sz="1400" b="1" dirty="0" smtClean="0"/>
          </a:p>
        </p:txBody>
      </p:sp>
      <p:sp>
        <p:nvSpPr>
          <p:cNvPr id="56" name="직사각형 55"/>
          <p:cNvSpPr/>
          <p:nvPr/>
        </p:nvSpPr>
        <p:spPr>
          <a:xfrm>
            <a:off x="7651599" y="5497487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y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108776" y="5641503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x</a:t>
            </a:r>
            <a:endParaRPr lang="en-US" altLang="ko-KR" sz="1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465892"/>
            <a:ext cx="2691511" cy="83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13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08084" y="31604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색좌표란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X, Y, Z </a:t>
            </a: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색공간의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차원 표현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1341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25" y="4365104"/>
            <a:ext cx="7991475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2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색좌표란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XYZ space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21" y="2073790"/>
            <a:ext cx="4032448" cy="3476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32" y="2276872"/>
            <a:ext cx="2941348" cy="332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18464" y="1897087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/>
              <a:t>y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573911" y="5643004"/>
            <a:ext cx="3047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x</a:t>
            </a:r>
            <a:endParaRPr lang="en-US" altLang="ko-KR" sz="1400" b="1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6377690" y="1673680"/>
            <a:ext cx="208823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차원 표현 </a:t>
            </a:r>
            <a:r>
              <a:rPr lang="en-US" altLang="ko-KR" sz="2000" b="1" dirty="0" smtClean="0"/>
              <a:t>- XY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4932040" y="3759439"/>
            <a:ext cx="360040" cy="362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99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078716"/>
              </p:ext>
            </p:extLst>
          </p:nvPr>
        </p:nvGraphicFramePr>
        <p:xfrm>
          <a:off x="329625" y="1561180"/>
          <a:ext cx="3790025" cy="1917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690"/>
                <a:gridCol w="958406"/>
                <a:gridCol w="688643"/>
                <a:gridCol w="688643"/>
                <a:gridCol w="688643"/>
              </a:tblGrid>
              <a:tr h="333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삼원색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빨강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초록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파랑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Red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Green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0359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Blue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19251" y="3031191"/>
            <a:ext cx="360000" cy="360000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19251" y="2498257"/>
            <a:ext cx="360000" cy="36000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19251" y="1978641"/>
            <a:ext cx="360000" cy="36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530087"/>
              </p:ext>
            </p:extLst>
          </p:nvPr>
        </p:nvGraphicFramePr>
        <p:xfrm>
          <a:off x="4911739" y="1561180"/>
          <a:ext cx="3790025" cy="1917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932008"/>
                <a:gridCol w="688643"/>
                <a:gridCol w="688643"/>
                <a:gridCol w="688643"/>
              </a:tblGrid>
              <a:tr h="33348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원색의 보색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빨강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초록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파랑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Cyan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2058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Magenta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0359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Yellow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127763" y="3031191"/>
            <a:ext cx="360000" cy="360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27763" y="2498257"/>
            <a:ext cx="360000" cy="360000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27763" y="1978641"/>
            <a:ext cx="360000" cy="360000"/>
          </a:xfrm>
          <a:prstGeom prst="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/오른쪽 화살표 13"/>
          <p:cNvSpPr/>
          <p:nvPr/>
        </p:nvSpPr>
        <p:spPr>
          <a:xfrm>
            <a:off x="4272056" y="2518641"/>
            <a:ext cx="432048" cy="1596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04330" y="985116"/>
            <a:ext cx="28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디스플레이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(RGB)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2040" y="985116"/>
            <a:ext cx="410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프린터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(CMYK = CMY + 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blacK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260648"/>
            <a:ext cx="818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디스플레이와 프린터의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원색은 왜 다르게 사용할까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2686" y="4149080"/>
            <a:ext cx="8186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*)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보색이란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(Complementary color)</a:t>
            </a: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  원색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+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보색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백색광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603132"/>
            <a:ext cx="1454761" cy="146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33265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교시 숙제</a:t>
            </a:r>
            <a:endParaRPr lang="ko-KR" altLang="en-US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951" y="701988"/>
            <a:ext cx="777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itchFamily="2" charset="2"/>
              </a:rPr>
              <a:t>숙제 </a:t>
            </a:r>
            <a:r>
              <a:rPr lang="en-US" altLang="ko-KR" dirty="0" smtClean="0">
                <a:sym typeface="Wingdings" pitchFamily="2" charset="2"/>
              </a:rPr>
              <a:t>11-1) </a:t>
            </a:r>
            <a:r>
              <a:rPr lang="en-US" altLang="ko-KR" dirty="0" smtClean="0">
                <a:sym typeface="Wingdings" pitchFamily="2" charset="2"/>
              </a:rPr>
              <a:t>: </a:t>
            </a:r>
            <a:r>
              <a:rPr lang="ko-KR" altLang="en-US" dirty="0" smtClean="0">
                <a:sym typeface="Wingdings" pitchFamily="2" charset="2"/>
              </a:rPr>
              <a:t>시속 </a:t>
            </a:r>
            <a:r>
              <a:rPr lang="en-US" altLang="ko-KR" dirty="0" smtClean="0">
                <a:sym typeface="Wingdings" pitchFamily="2" charset="2"/>
              </a:rPr>
              <a:t>1000Km/h</a:t>
            </a:r>
            <a:r>
              <a:rPr lang="ko-KR" altLang="en-US" dirty="0" smtClean="0">
                <a:sym typeface="Wingdings" pitchFamily="2" charset="2"/>
              </a:rPr>
              <a:t>로 나는 비행기에서 문이 열렸을 때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내부 기압은 얼마까지 떨어지는가 </a:t>
            </a:r>
            <a:r>
              <a:rPr lang="en-US" altLang="ko-KR" dirty="0" smtClean="0">
                <a:sym typeface="Wingdings" pitchFamily="2" charset="2"/>
              </a:rPr>
              <a:t>? 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단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공기 밀도는 </a:t>
            </a:r>
            <a:r>
              <a:rPr lang="en-US" altLang="ko-KR" dirty="0">
                <a:sym typeface="Wingdings" pitchFamily="2" charset="2"/>
              </a:rPr>
              <a:t>1.29Kg/m</a:t>
            </a:r>
            <a:r>
              <a:rPr lang="en-US" altLang="ko-KR" baseline="30000" dirty="0">
                <a:sym typeface="Wingdings" pitchFamily="2" charset="2"/>
              </a:rPr>
              <a:t>3</a:t>
            </a:r>
            <a:r>
              <a:rPr lang="en-US" altLang="ko-KR" dirty="0">
                <a:sym typeface="Wingdings" pitchFamily="2" charset="2"/>
              </a:rPr>
              <a:t>, 1</a:t>
            </a:r>
            <a:r>
              <a:rPr lang="ko-KR" altLang="en-US" dirty="0">
                <a:sym typeface="Wingdings" pitchFamily="2" charset="2"/>
              </a:rPr>
              <a:t>기압은 </a:t>
            </a:r>
            <a:r>
              <a:rPr lang="en-US" altLang="ko-KR" dirty="0" smtClean="0">
                <a:sym typeface="Wingdings" pitchFamily="2" charset="2"/>
              </a:rPr>
              <a:t>100000N/m</a:t>
            </a:r>
            <a:r>
              <a:rPr lang="en-US" altLang="ko-KR" baseline="30000" dirty="0" smtClean="0">
                <a:sym typeface="Wingdings" pitchFamily="2" charset="2"/>
              </a:rPr>
              <a:t>2</a:t>
            </a:r>
            <a:endParaRPr lang="en-US" altLang="ko-KR" baseline="30000" dirty="0">
              <a:sym typeface="Wingdings" pitchFamily="2" charset="2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61946" y="4609843"/>
            <a:ext cx="2520280" cy="8023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520878" y="3619532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206162" y="5346080"/>
            <a:ext cx="108000" cy="108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451" y="3475031"/>
            <a:ext cx="815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A (0,10)</a:t>
            </a:r>
            <a:endParaRPr lang="ko-KR" altLang="en-US" sz="1400" dirty="0"/>
          </a:p>
        </p:txBody>
      </p:sp>
      <p:cxnSp>
        <p:nvCxnSpPr>
          <p:cNvPr id="8" name="직선 연결선 7"/>
          <p:cNvCxnSpPr>
            <a:stCxn id="5" idx="5"/>
            <a:endCxn id="6" idx="1"/>
          </p:cNvCxnSpPr>
          <p:nvPr/>
        </p:nvCxnSpPr>
        <p:spPr>
          <a:xfrm>
            <a:off x="1613062" y="3711716"/>
            <a:ext cx="1608916" cy="1650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29481" y="3703126"/>
            <a:ext cx="1324733" cy="9133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endCxn id="6" idx="0"/>
          </p:cNvCxnSpPr>
          <p:nvPr/>
        </p:nvCxnSpPr>
        <p:spPr>
          <a:xfrm>
            <a:off x="2954214" y="4616508"/>
            <a:ext cx="305948" cy="7295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417520" y="3727532"/>
                <a:ext cx="418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/>
                              <a:sym typeface="Symbol"/>
                            </a:rPr>
                            <m:t>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520" y="3727532"/>
                <a:ext cx="418128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635989" y="3349727"/>
                <a:ext cx="4172029" cy="220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수면 위의 점 </a:t>
                </a:r>
                <a:r>
                  <a:rPr lang="en-US" altLang="ko-KR" dirty="0" smtClean="0"/>
                  <a:t>A (0,10m)</a:t>
                </a:r>
                <a:r>
                  <a:rPr lang="ko-KR" altLang="en-US" dirty="0" smtClean="0"/>
                  <a:t>에서 수면 속의 점 </a:t>
                </a:r>
                <a:r>
                  <a:rPr lang="en-US" altLang="ko-KR" dirty="0" smtClean="0"/>
                  <a:t>B (5m, -3m)</a:t>
                </a:r>
                <a:r>
                  <a:rPr lang="ko-KR" altLang="en-US" dirty="0" smtClean="0"/>
                  <a:t>로 빛이 굴절되어 들어갈 때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빛의 경로를 찾으시오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 smtClean="0"/>
                  <a:t>수면을 통과하는 점 </a:t>
                </a:r>
                <a:r>
                  <a:rPr lang="en-US" altLang="ko-KR" dirty="0" smtClean="0"/>
                  <a:t>x =? </a:t>
                </a:r>
              </a:p>
              <a:p>
                <a:pPr marL="342900" indent="-342900">
                  <a:buAutoNum type="arabicPeriod"/>
                </a:pPr>
                <a:endParaRPr lang="en-US" altLang="ko-KR" i="1" dirty="0">
                  <a:latin typeface="Cambria Math"/>
                </a:endParaRPr>
              </a:p>
              <a:p>
                <a:r>
                  <a:rPr lang="en-US" altLang="ko-KR" dirty="0" smtClean="0"/>
                  <a:t>2.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  <a:sym typeface="Symbol"/>
                              </a:rPr>
                              <m:t>1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ko-KR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ko-KR" b="0" i="1" smtClean="0">
                                <a:latin typeface="Cambria Math"/>
                                <a:sym typeface="Symbol"/>
                              </a:rPr>
                              <m:t>2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altLang="ko-KR" dirty="0" smtClean="0"/>
                  <a:t> = ?</a:t>
                </a:r>
                <a:endParaRPr lang="en-US" altLang="ko-KR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89" y="3349727"/>
                <a:ext cx="4172029" cy="2204001"/>
              </a:xfrm>
              <a:prstGeom prst="rect">
                <a:avLst/>
              </a:prstGeom>
              <a:blipFill rotWithShape="1">
                <a:blip r:embed="rId4"/>
                <a:stretch>
                  <a:fillRect l="-1168" t="-1934" b="-2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39552" y="2483604"/>
            <a:ext cx="7604236" cy="369332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 smtClean="0"/>
              <a:t>숙제 </a:t>
            </a:r>
            <a:r>
              <a:rPr lang="en-US" altLang="ko-KR" dirty="0" smtClean="0"/>
              <a:t>11-2) </a:t>
            </a:r>
            <a:r>
              <a:rPr lang="ko-KR" altLang="en-US" dirty="0" err="1" smtClean="0"/>
              <a:t>파울리의</a:t>
            </a:r>
            <a:r>
              <a:rPr lang="ko-KR" altLang="en-US" dirty="0" smtClean="0"/>
              <a:t> </a:t>
            </a:r>
            <a:r>
              <a:rPr lang="ko-KR" altLang="en-US" dirty="0" smtClean="0"/>
              <a:t>최소시간 </a:t>
            </a:r>
            <a:r>
              <a:rPr lang="ko-KR" altLang="en-US" dirty="0" smtClean="0"/>
              <a:t>원리를 이용하여 다음을 풀이하시오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1552738" y="3113832"/>
            <a:ext cx="16419" cy="1687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249238" y="4603089"/>
            <a:ext cx="29833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3920" y="4536806"/>
            <a:ext cx="44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27114" y="2929166"/>
            <a:ext cx="44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946004" y="3468460"/>
            <a:ext cx="8211" cy="1773402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34071" y="4818602"/>
            <a:ext cx="122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 = 1.33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22243" y="5553728"/>
            <a:ext cx="837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B</a:t>
            </a:r>
            <a:r>
              <a:rPr lang="en-US" altLang="ko-KR" sz="1400" dirty="0" smtClean="0"/>
              <a:t> (5,-3)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3122243" y="4067123"/>
            <a:ext cx="79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 = ?</a:t>
            </a:r>
            <a:endParaRPr lang="ko-KR" altLang="en-US" dirty="0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2937795" y="4398191"/>
            <a:ext cx="268367" cy="2048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862914" y="4993305"/>
                <a:ext cx="418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sz="1400" b="1" i="1" smtClean="0">
                              <a:latin typeface="Cambria Math"/>
                              <a:sym typeface="Symbol"/>
                            </a:rPr>
                            <m:t></m:t>
                          </m:r>
                        </m:e>
                        <m:sub>
                          <m:r>
                            <a:rPr lang="en-US" altLang="ko-KR" sz="1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ko-KR" altLang="en-US" sz="14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914" y="4993305"/>
                <a:ext cx="418128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028649" y="4290353"/>
            <a:ext cx="610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(0,0)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2423688" y="4062002"/>
            <a:ext cx="511629" cy="144151"/>
          </a:xfrm>
          <a:custGeom>
            <a:avLst/>
            <a:gdLst>
              <a:gd name="connsiteX0" fmla="*/ 0 w 511629"/>
              <a:gd name="connsiteY0" fmla="*/ 144151 h 144151"/>
              <a:gd name="connsiteX1" fmla="*/ 119743 w 511629"/>
              <a:gd name="connsiteY1" fmla="*/ 57065 h 144151"/>
              <a:gd name="connsiteX2" fmla="*/ 315686 w 511629"/>
              <a:gd name="connsiteY2" fmla="*/ 2637 h 144151"/>
              <a:gd name="connsiteX3" fmla="*/ 511629 w 511629"/>
              <a:gd name="connsiteY3" fmla="*/ 13522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9" h="144151">
                <a:moveTo>
                  <a:pt x="0" y="144151"/>
                </a:moveTo>
                <a:cubicBezTo>
                  <a:pt x="33564" y="112401"/>
                  <a:pt x="67129" y="80651"/>
                  <a:pt x="119743" y="57065"/>
                </a:cubicBezTo>
                <a:cubicBezTo>
                  <a:pt x="172357" y="33479"/>
                  <a:pt x="250372" y="9894"/>
                  <a:pt x="315686" y="2637"/>
                </a:cubicBezTo>
                <a:cubicBezTo>
                  <a:pt x="381000" y="-4620"/>
                  <a:pt x="446314" y="4451"/>
                  <a:pt x="511629" y="13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10800000">
            <a:off x="2946003" y="4965296"/>
            <a:ext cx="136808" cy="45719"/>
          </a:xfrm>
          <a:custGeom>
            <a:avLst/>
            <a:gdLst>
              <a:gd name="connsiteX0" fmla="*/ 0 w 511629"/>
              <a:gd name="connsiteY0" fmla="*/ 144151 h 144151"/>
              <a:gd name="connsiteX1" fmla="*/ 119743 w 511629"/>
              <a:gd name="connsiteY1" fmla="*/ 57065 h 144151"/>
              <a:gd name="connsiteX2" fmla="*/ 315686 w 511629"/>
              <a:gd name="connsiteY2" fmla="*/ 2637 h 144151"/>
              <a:gd name="connsiteX3" fmla="*/ 511629 w 511629"/>
              <a:gd name="connsiteY3" fmla="*/ 13522 h 144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629" h="144151">
                <a:moveTo>
                  <a:pt x="0" y="144151"/>
                </a:moveTo>
                <a:cubicBezTo>
                  <a:pt x="33564" y="112401"/>
                  <a:pt x="67129" y="80651"/>
                  <a:pt x="119743" y="57065"/>
                </a:cubicBezTo>
                <a:cubicBezTo>
                  <a:pt x="172357" y="33479"/>
                  <a:pt x="250372" y="9894"/>
                  <a:pt x="315686" y="2637"/>
                </a:cubicBezTo>
                <a:cubicBezTo>
                  <a:pt x="381000" y="-4620"/>
                  <a:pt x="446314" y="4451"/>
                  <a:pt x="511629" y="1352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0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135" y="459884"/>
            <a:ext cx="777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파스칼의 원리 </a:t>
            </a:r>
            <a:endParaRPr lang="en-US" altLang="ko-KR" sz="2400" b="1" dirty="0" smtClean="0"/>
          </a:p>
          <a:p>
            <a:r>
              <a:rPr lang="ko-KR" altLang="en-US" dirty="0" smtClean="0"/>
              <a:t>평형을 이루는 유체에 작용하는 압력은 모두 동일하다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41" y="4216687"/>
            <a:ext cx="197167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5" y="1412776"/>
            <a:ext cx="4208178" cy="234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2987824" y="2348880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140224" y="2348880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3771528" y="2348880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3923928" y="2348880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627784" y="1999873"/>
            <a:ext cx="7554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기압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328486" y="2726172"/>
            <a:ext cx="324662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491880" y="2348880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3203848" y="2060848"/>
            <a:ext cx="7554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en-US" altLang="ko-KR" sz="1200" b="1" baseline="-25000" dirty="0" err="1" smtClean="0">
                <a:latin typeface="맑은 고딕" pitchFamily="50" charset="-127"/>
                <a:ea typeface="맑은 고딕" pitchFamily="50" charset="-127"/>
              </a:rPr>
              <a:t>Hg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=?</a:t>
            </a:r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220072" y="1710680"/>
            <a:ext cx="367240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 smtClean="0"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en-US" altLang="ko-KR" sz="1400" b="1" baseline="-25000" dirty="0" err="1" smtClean="0">
                <a:latin typeface="맑은 고딕" pitchFamily="50" charset="-127"/>
                <a:ea typeface="맑은 고딕" pitchFamily="50" charset="-127"/>
              </a:rPr>
              <a:t>Hg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= 1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기압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= ~1Kg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/cm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 </a:t>
            </a:r>
          </a:p>
          <a:p>
            <a:r>
              <a:rPr lang="en-US" altLang="ko-KR" sz="1400" b="1" baseline="30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= ~10N/cm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= ~10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N/m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= ~10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 Pa</a:t>
            </a:r>
          </a:p>
          <a:p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압력의 단위 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Pa in MKS</a:t>
            </a: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mbar in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기상학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1mbar = 1g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중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/cm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70121" y="4437112"/>
            <a:ext cx="564347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파스칼의 원리</a:t>
            </a:r>
            <a:endParaRPr lang="en-US" altLang="ko-KR" b="1" dirty="0" smtClean="0"/>
          </a:p>
          <a:p>
            <a:endParaRPr lang="en-US" altLang="ko-KR" b="1" dirty="0"/>
          </a:p>
          <a:p>
            <a:r>
              <a:rPr lang="en-US" altLang="ko-KR" b="1" dirty="0" smtClean="0"/>
              <a:t>A1</a:t>
            </a:r>
            <a:r>
              <a:rPr lang="ko-KR" altLang="en-US" b="1" dirty="0" smtClean="0"/>
              <a:t>의 압력 </a:t>
            </a:r>
            <a:r>
              <a:rPr lang="en-US" altLang="ko-KR" b="1" dirty="0" smtClean="0"/>
              <a:t>= F1/A1 = A2</a:t>
            </a:r>
            <a:r>
              <a:rPr lang="ko-KR" altLang="en-US" b="1" dirty="0" smtClean="0"/>
              <a:t>의 압력 </a:t>
            </a:r>
            <a:r>
              <a:rPr lang="en-US" altLang="ko-KR" b="1" dirty="0" smtClean="0"/>
              <a:t>= F2/A2</a:t>
            </a:r>
          </a:p>
          <a:p>
            <a:endParaRPr lang="en-US" altLang="ko-KR" b="1" dirty="0"/>
          </a:p>
          <a:p>
            <a:r>
              <a:rPr lang="en-US" altLang="ko-KR" b="1" dirty="0" smtClean="0">
                <a:sym typeface="Wingdings" pitchFamily="2" charset="2"/>
              </a:rPr>
              <a:t> A2 </a:t>
            </a:r>
            <a:r>
              <a:rPr lang="ko-KR" altLang="en-US" b="1" dirty="0" smtClean="0">
                <a:sym typeface="Wingdings" pitchFamily="2" charset="2"/>
              </a:rPr>
              <a:t>물체를 들어올리기 위해 </a:t>
            </a:r>
            <a:r>
              <a:rPr lang="en-US" altLang="ko-KR" b="1" dirty="0" smtClean="0">
                <a:sym typeface="Wingdings" pitchFamily="2" charset="2"/>
              </a:rPr>
              <a:t>A1</a:t>
            </a:r>
            <a:r>
              <a:rPr lang="ko-KR" altLang="en-US" b="1" dirty="0" smtClean="0">
                <a:sym typeface="Wingdings" pitchFamily="2" charset="2"/>
              </a:rPr>
              <a:t>에</a:t>
            </a:r>
            <a:r>
              <a:rPr lang="en-US" altLang="ko-KR" b="1" dirty="0">
                <a:sym typeface="Wingdings" pitchFamily="2" charset="2"/>
              </a:rPr>
              <a:t> </a:t>
            </a:r>
            <a:r>
              <a:rPr lang="ko-KR" altLang="en-US" b="1" dirty="0" smtClean="0">
                <a:sym typeface="Wingdings" pitchFamily="2" charset="2"/>
              </a:rPr>
              <a:t>가해야 하는 힘  </a:t>
            </a:r>
            <a:endParaRPr lang="en-US" altLang="ko-KR" b="1" dirty="0" smtClean="0">
              <a:sym typeface="Wingdings" pitchFamily="2" charset="2"/>
            </a:endParaRPr>
          </a:p>
          <a:p>
            <a:r>
              <a:rPr lang="en-US" altLang="ko-KR" b="1" dirty="0">
                <a:sym typeface="Wingdings" pitchFamily="2" charset="2"/>
              </a:rPr>
              <a:t> </a:t>
            </a:r>
            <a:r>
              <a:rPr lang="en-US" altLang="ko-KR" b="1" dirty="0" smtClean="0">
                <a:sym typeface="Wingdings" pitchFamily="2" charset="2"/>
              </a:rPr>
              <a:t>   F1 = F2 A1/A2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3058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135" y="459884"/>
            <a:ext cx="77768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파스칼의 원리 응용 예</a:t>
            </a:r>
            <a:r>
              <a:rPr lang="en-US" altLang="ko-KR" sz="2400" b="1" dirty="0" smtClean="0"/>
              <a:t>)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톤의 자동차를 들어올리기 위해 얼마의 힘을 가해야 하는가</a:t>
            </a:r>
            <a:r>
              <a:rPr lang="en-US" altLang="ko-KR" dirty="0"/>
              <a:t> </a:t>
            </a:r>
            <a:r>
              <a:rPr lang="en-US" altLang="ko-KR" dirty="0" smtClean="0"/>
              <a:t>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80" y="1565739"/>
            <a:ext cx="33813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5242416" y="2132856"/>
            <a:ext cx="367240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파스칼의 원리에 의해 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F = 1000Kg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중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* 5/500 = 10Kg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중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865538" y="3189914"/>
            <a:ext cx="11521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A1 = 5cm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2959916" y="3206745"/>
            <a:ext cx="129614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A2 = 500cm</a:t>
            </a:r>
            <a:r>
              <a:rPr lang="en-US" altLang="ko-KR" sz="1400" b="1" baseline="30000" dirty="0" smtClean="0"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23916" y="233024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4030102" y="1959873"/>
            <a:ext cx="95679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1000Kg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중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 Box 6"/>
          <p:cNvSpPr txBox="1">
            <a:spLocks noChangeArrowheads="1"/>
          </p:cNvSpPr>
          <p:nvPr/>
        </p:nvSpPr>
        <p:spPr bwMode="auto">
          <a:xfrm>
            <a:off x="1148116" y="1699577"/>
            <a:ext cx="504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F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auto">
          <a:xfrm>
            <a:off x="706546" y="4653136"/>
            <a:ext cx="70338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자동차를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10cm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들어올리기 위해 힘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 한 일은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?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06545" y="5636201"/>
            <a:ext cx="703380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응용제품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  <a:hlinkClick r:id="rId3"/>
              </a:rPr>
              <a:t>http://youtu.be/Ce71dbQil6w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07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61256"/>
            <a:ext cx="2126444" cy="35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764" y="3645024"/>
            <a:ext cx="3621385" cy="283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43606" y="788511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왕관이 순금이냐 아니면 은이 섞였느냐 </a:t>
            </a:r>
            <a:r>
              <a:rPr lang="en-US" altLang="ko-KR" dirty="0" smtClean="0"/>
              <a:t>? </a:t>
            </a:r>
            <a:endParaRPr lang="en-US" altLang="ko-KR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3203848" y="1772816"/>
            <a:ext cx="1152128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9257" y="1628800"/>
            <a:ext cx="432048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내가 물속에 </a:t>
            </a:r>
            <a:r>
              <a:rPr lang="ko-KR" altLang="en-US" dirty="0" err="1" smtClean="0"/>
              <a:t>들어갔을때</a:t>
            </a:r>
            <a:r>
              <a:rPr lang="ko-KR" altLang="en-US" dirty="0" smtClean="0"/>
              <a:t> 탕의 무게는 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원래 물의 무게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 몸의 부피만큼 빠져나간 물의 무게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내 몸무게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내가 차지하는 공간 만큼의 물의 무게가 </a:t>
            </a:r>
            <a:r>
              <a:rPr lang="ko-KR" altLang="en-US" dirty="0" err="1" smtClean="0">
                <a:sym typeface="Wingdings" pitchFamily="2" charset="2"/>
              </a:rPr>
              <a:t>제해된</a:t>
            </a:r>
            <a:r>
              <a:rPr lang="ko-KR" altLang="en-US" dirty="0" smtClean="0">
                <a:sym typeface="Wingdings" pitchFamily="2" charset="2"/>
              </a:rPr>
              <a:t> 만큼 무게 작용 </a:t>
            </a:r>
            <a:r>
              <a:rPr lang="en-US" altLang="ko-KR" dirty="0" smtClean="0">
                <a:sym typeface="Wingdings" pitchFamily="2" charset="2"/>
              </a:rPr>
              <a:t> </a:t>
            </a:r>
            <a:r>
              <a:rPr lang="ko-KR" altLang="en-US" dirty="0" smtClean="0">
                <a:sym typeface="Wingdings" pitchFamily="2" charset="2"/>
              </a:rPr>
              <a:t>부력의 이해</a:t>
            </a:r>
            <a:endParaRPr lang="en-US" altLang="ko-KR" dirty="0"/>
          </a:p>
        </p:txBody>
      </p:sp>
      <p:sp>
        <p:nvSpPr>
          <p:cNvPr id="12" name="TextBox 11"/>
          <p:cNvSpPr txBox="1"/>
          <p:nvPr/>
        </p:nvSpPr>
        <p:spPr>
          <a:xfrm>
            <a:off x="522452" y="332656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아르키메데스 원리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96494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0" y="4245155"/>
            <a:ext cx="3378696" cy="180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884" y="4437112"/>
            <a:ext cx="2520280" cy="1612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88" y="1268760"/>
            <a:ext cx="3600804" cy="241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22452" y="332656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아르키메데스 원리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열기구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배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5845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7480" y="788444"/>
                <a:ext cx="7776864" cy="103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 </m:t>
                    </m:r>
                    <m:r>
                      <a:rPr lang="en-US" altLang="ko-KR" i="1">
                        <a:latin typeface="Cambria Math"/>
                        <a:sym typeface="Symbol"/>
                      </a:rPr>
                      <m:t> </m:t>
                    </m:r>
                    <m:r>
                      <a:rPr lang="en-US" altLang="ko-KR" i="1">
                        <a:latin typeface="Cambria Math"/>
                        <a:sym typeface="Symbol"/>
                      </a:rPr>
                      <m:t>𝑣</m:t>
                    </m:r>
                    <m:r>
                      <a:rPr lang="en-US" altLang="ko-KR" i="1" baseline="30000">
                        <a:latin typeface="Cambria Math"/>
                        <a:sym typeface="Symbol"/>
                      </a:rPr>
                      <m:t>2</m:t>
                    </m:r>
                    <m:r>
                      <a:rPr lang="en-US" altLang="ko-KR" i="1">
                        <a:latin typeface="Cambria Math"/>
                        <a:sym typeface="Symbol"/>
                      </a:rPr>
                      <m:t>+</m:t>
                    </m:r>
                  </m:oMath>
                </a14:m>
                <a:r>
                  <a:rPr lang="en-US" altLang="ko-KR" dirty="0" smtClean="0">
                    <a:sym typeface="Wingdings" pitchFamily="2" charset="2"/>
                  </a:rPr>
                  <a:t> g h + P = constant</a:t>
                </a:r>
              </a:p>
              <a:p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분무기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비행기 양력의 원리</a:t>
                </a:r>
                <a:endParaRPr lang="en-US" altLang="ko-K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0" y="788444"/>
                <a:ext cx="7776864" cy="1037463"/>
              </a:xfrm>
              <a:prstGeom prst="rect">
                <a:avLst/>
              </a:prstGeom>
              <a:blipFill rotWithShape="1">
                <a:blip r:embed="rId3"/>
                <a:stretch>
                  <a:fillRect l="-627" b="-76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3556320" cy="2464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0318"/>
            <a:ext cx="3249736" cy="2045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2452" y="332656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베르누이의 법칙 </a:t>
            </a:r>
            <a:endParaRPr lang="en-US" altLang="ko-KR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4874384"/>
            <a:ext cx="7776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dirty="0" smtClean="0">
                <a:sym typeface="Wingdings" pitchFamily="2" charset="2"/>
              </a:rPr>
              <a:t>문제</a:t>
            </a:r>
            <a:r>
              <a:rPr lang="en-US" altLang="ko-KR" b="0" dirty="0" smtClean="0">
                <a:sym typeface="Wingdings" pitchFamily="2" charset="2"/>
              </a:rPr>
              <a:t>1</a:t>
            </a:r>
            <a:r>
              <a:rPr lang="ko-KR" altLang="en-US" b="0" dirty="0" smtClean="0">
                <a:sym typeface="Wingdings" pitchFamily="2" charset="2"/>
              </a:rPr>
              <a:t> </a:t>
            </a:r>
            <a:r>
              <a:rPr lang="en-US" altLang="ko-KR" b="0" dirty="0" smtClean="0">
                <a:sym typeface="Wingdings" pitchFamily="2" charset="2"/>
              </a:rPr>
              <a:t>: </a:t>
            </a:r>
            <a:r>
              <a:rPr lang="ko-KR" altLang="en-US" b="0" dirty="0" smtClean="0">
                <a:sym typeface="Wingdings" pitchFamily="2" charset="2"/>
              </a:rPr>
              <a:t>분무기의 손잡이를 잡아 당겨</a:t>
            </a:r>
            <a:r>
              <a:rPr lang="en-US" altLang="ko-KR" b="0" dirty="0" smtClean="0">
                <a:sym typeface="Wingdings" pitchFamily="2" charset="2"/>
              </a:rPr>
              <a:t>, </a:t>
            </a:r>
            <a:r>
              <a:rPr lang="ko-KR" altLang="en-US" b="0" dirty="0" smtClean="0">
                <a:sym typeface="Wingdings" pitchFamily="2" charset="2"/>
              </a:rPr>
              <a:t>넓은 통로에서 공기를 초속 </a:t>
            </a:r>
            <a:r>
              <a:rPr lang="en-US" altLang="ko-KR" b="0" dirty="0" smtClean="0">
                <a:sym typeface="Wingdings" pitchFamily="2" charset="2"/>
              </a:rPr>
              <a:t>10cm</a:t>
            </a:r>
            <a:r>
              <a:rPr lang="ko-KR" altLang="en-US" b="0" dirty="0" smtClean="0">
                <a:sym typeface="Wingdings" pitchFamily="2" charset="2"/>
              </a:rPr>
              <a:t>로 밀었다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좁은 통로의 단면적이 </a:t>
            </a:r>
            <a:r>
              <a:rPr lang="en-US" altLang="ko-KR" dirty="0" smtClean="0">
                <a:sym typeface="Wingdings" pitchFamily="2" charset="2"/>
              </a:rPr>
              <a:t>0.1mm</a:t>
            </a:r>
            <a:r>
              <a:rPr lang="en-US" altLang="ko-KR" baseline="30000" dirty="0" smtClean="0">
                <a:sym typeface="Wingdings" pitchFamily="2" charset="2"/>
              </a:rPr>
              <a:t>2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넓은 통로는 </a:t>
            </a:r>
            <a:r>
              <a:rPr lang="en-US" altLang="ko-KR" dirty="0" smtClean="0">
                <a:sym typeface="Wingdings" pitchFamily="2" charset="2"/>
              </a:rPr>
              <a:t>100 mm</a:t>
            </a:r>
            <a:r>
              <a:rPr lang="en-US" altLang="ko-KR" baseline="30000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일 때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r>
              <a:rPr lang="ko-KR" altLang="en-US" dirty="0" smtClean="0">
                <a:sym typeface="Wingdings" pitchFamily="2" charset="2"/>
              </a:rPr>
              <a:t>넓은 통로와 좁은 통로의 기압 차이는 얼마인가 </a:t>
            </a:r>
            <a:r>
              <a:rPr lang="en-US" altLang="ko-KR" dirty="0" smtClean="0">
                <a:sym typeface="Wingdings" pitchFamily="2" charset="2"/>
              </a:rPr>
              <a:t>?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단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공기 밀도는 </a:t>
            </a:r>
            <a:r>
              <a:rPr lang="en-US" altLang="ko-KR" dirty="0" smtClean="0">
                <a:sym typeface="Wingdings" pitchFamily="2" charset="2"/>
              </a:rPr>
              <a:t>1.29Kg/m</a:t>
            </a:r>
            <a:r>
              <a:rPr lang="en-US" altLang="ko-KR" baseline="30000" dirty="0" smtClean="0">
                <a:sym typeface="Wingdings" pitchFamily="2" charset="2"/>
              </a:rPr>
              <a:t>3</a:t>
            </a:r>
            <a:r>
              <a:rPr lang="en-US" altLang="ko-KR" dirty="0" smtClean="0">
                <a:sym typeface="Wingdings" pitchFamily="2" charset="2"/>
              </a:rPr>
              <a:t>, 1</a:t>
            </a:r>
            <a:r>
              <a:rPr lang="ko-KR" altLang="en-US" dirty="0" smtClean="0">
                <a:sym typeface="Wingdings" pitchFamily="2" charset="2"/>
              </a:rPr>
              <a:t>기압은 </a:t>
            </a:r>
            <a:r>
              <a:rPr lang="en-US" altLang="ko-KR" dirty="0" smtClean="0">
                <a:sym typeface="Wingdings" pitchFamily="2" charset="2"/>
              </a:rPr>
              <a:t>10N/cm</a:t>
            </a:r>
            <a:r>
              <a:rPr lang="en-US" altLang="ko-KR" baseline="30000" dirty="0" smtClean="0">
                <a:sym typeface="Wingdings" pitchFamily="2" charset="2"/>
              </a:rPr>
              <a:t>2</a:t>
            </a:r>
          </a:p>
          <a:p>
            <a:endParaRPr lang="en-US" altLang="ko-KR" baseline="30000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숙제</a:t>
            </a:r>
            <a:r>
              <a:rPr lang="en-US" altLang="ko-KR" dirty="0" smtClean="0">
                <a:sym typeface="Wingdings" pitchFamily="2" charset="2"/>
              </a:rPr>
              <a:t>) : </a:t>
            </a:r>
            <a:r>
              <a:rPr lang="ko-KR" altLang="en-US" dirty="0" smtClean="0">
                <a:sym typeface="Wingdings" pitchFamily="2" charset="2"/>
              </a:rPr>
              <a:t>시속 </a:t>
            </a:r>
            <a:r>
              <a:rPr lang="en-US" altLang="ko-KR" dirty="0" smtClean="0">
                <a:sym typeface="Wingdings" pitchFamily="2" charset="2"/>
              </a:rPr>
              <a:t>1000Km/h</a:t>
            </a:r>
            <a:r>
              <a:rPr lang="ko-KR" altLang="en-US" dirty="0" smtClean="0">
                <a:sym typeface="Wingdings" pitchFamily="2" charset="2"/>
              </a:rPr>
              <a:t>로 나는 비행기에서 문이 열렸을 때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내부 기압은 얼마까지 떨어지는가 </a:t>
            </a:r>
            <a:r>
              <a:rPr lang="en-US" altLang="ko-KR" dirty="0" smtClean="0">
                <a:sym typeface="Wingdings" pitchFamily="2" charset="2"/>
              </a:rPr>
              <a:t>? 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056" y="1307175"/>
            <a:ext cx="370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ym typeface="Wingdings" pitchFamily="2" charset="2"/>
              </a:rPr>
              <a:t>비행기와 헬리콥터의 안정성 </a:t>
            </a:r>
            <a:r>
              <a:rPr lang="en-US" altLang="ko-KR" dirty="0" smtClean="0">
                <a:sym typeface="Wingdings" pitchFamily="2" charset="2"/>
              </a:rPr>
              <a:t>?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51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3528" y="332656"/>
            <a:ext cx="8424936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교시</a:t>
            </a:r>
            <a:r>
              <a:rPr lang="en-US" altLang="ko-KR" sz="3600" dirty="0" smtClean="0">
                <a:latin typeface="맑은 고딕" pitchFamily="50" charset="-127"/>
                <a:ea typeface="맑은 고딕" pitchFamily="50" charset="-127"/>
              </a:rPr>
              <a:t>-2 </a:t>
            </a:r>
            <a:r>
              <a:rPr lang="ko-KR" altLang="en-US" sz="3600" dirty="0" smtClean="0">
                <a:latin typeface="맑은 고딕" pitchFamily="50" charset="-127"/>
                <a:ea typeface="맑은 고딕" pitchFamily="50" charset="-127"/>
              </a:rPr>
              <a:t>광학</a:t>
            </a:r>
            <a:endParaRPr lang="en-US" altLang="ko-KR" sz="36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광학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빛의 굴절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최소시간원리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무지개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빛의 산란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색채 과학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4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952549" y="1492279"/>
                <a:ext cx="1427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공기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r>
                      <a:rPr lang="en-US" altLang="ko-KR" b="0" i="1" smtClean="0">
                        <a:latin typeface="Cambria Math"/>
                      </a:rPr>
                      <m:t>=1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49" y="1492279"/>
                <a:ext cx="142776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404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50819" y="1843027"/>
                <a:ext cx="1501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물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r>
                      <a:rPr lang="en-US" altLang="ko-KR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 smtClean="0"/>
                  <a:t>.33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819" y="1843027"/>
                <a:ext cx="150150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3252" t="-8197" r="-284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오른쪽 화살표 35"/>
          <p:cNvSpPr/>
          <p:nvPr/>
        </p:nvSpPr>
        <p:spPr>
          <a:xfrm>
            <a:off x="5508104" y="1708303"/>
            <a:ext cx="288032" cy="21602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84955" y="4144540"/>
            <a:ext cx="493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굴절률의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빛의 속도가 줄어드는 비율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187624" y="4545061"/>
                <a:ext cx="5300938" cy="487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빛의 속도 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b="0" i="1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ko-KR" i="1" dirty="0" smtClean="0">
                    <a:latin typeface="Cambria Math"/>
                  </a:rPr>
                  <a:t>   </a:t>
                </a:r>
                <a:r>
                  <a:rPr lang="en-US" altLang="ko-KR" dirty="0" smtClean="0">
                    <a:latin typeface="Cambria Math"/>
                  </a:rPr>
                  <a:t>(</a:t>
                </a:r>
                <a:r>
                  <a:rPr lang="ko-KR" altLang="en-US" dirty="0" smtClean="0">
                    <a:latin typeface="Cambria Math"/>
                  </a:rPr>
                  <a:t>진공에서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=3.0 ∗</m:t>
                    </m:r>
                    <m:sSup>
                      <m:sSupPr>
                        <m:ctrlPr>
                          <a:rPr lang="en-US" altLang="ko-KR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𝑚</m:t>
                    </m:r>
                    <m:r>
                      <a:rPr lang="en-US" altLang="ko-KR" b="0" i="1" smtClean="0">
                        <a:latin typeface="Cambria Math"/>
                      </a:rPr>
                      <m:t>/</m:t>
                    </m:r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altLang="ko-KR" dirty="0" smtClean="0">
                    <a:latin typeface="Cambria Math"/>
                  </a:rPr>
                  <a:t>)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545061"/>
                <a:ext cx="5300938" cy="487249"/>
              </a:xfrm>
              <a:prstGeom prst="rect">
                <a:avLst/>
              </a:prstGeom>
              <a:blipFill rotWithShape="1">
                <a:blip r:embed="rId5"/>
                <a:stretch>
                  <a:fillRect l="-1036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2608565" y="5063499"/>
                <a:ext cx="5347811" cy="499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0" dirty="0" smtClean="0">
                        <a:latin typeface="Cambria Math"/>
                      </a:rPr>
                      <m:t>=</m:t>
                    </m:r>
                    <m:r>
                      <a:rPr lang="en-US" altLang="ko-KR" b="0" i="1" dirty="0" smtClean="0">
                        <a:latin typeface="Cambria Math"/>
                      </a:rPr>
                      <m:t>𝜆𝜈</m:t>
                    </m:r>
                    <m:r>
                      <a:rPr lang="en-US" altLang="ko-KR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ko-KR" b="0" i="1" dirty="0" smtClean="0">
                        <a:latin typeface="Cambria Math"/>
                      </a:rPr>
                      <m:t>𝜈</m:t>
                    </m:r>
                  </m:oMath>
                </a14:m>
                <a:r>
                  <a:rPr lang="ko-KR" altLang="en-US" dirty="0" smtClean="0"/>
                  <a:t>  </a:t>
                </a:r>
                <a:r>
                  <a:rPr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진공에서의 파장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𝜈</m:t>
                    </m:r>
                  </m:oMath>
                </a14:m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빛의 진동수</a:t>
                </a:r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565" y="5063499"/>
                <a:ext cx="5347811" cy="499304"/>
              </a:xfrm>
              <a:prstGeom prst="rect">
                <a:avLst/>
              </a:prstGeom>
              <a:blipFill rotWithShape="1">
                <a:blip r:embed="rId6"/>
                <a:stretch>
                  <a:fillRect r="-2166"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2608565" y="5593992"/>
                <a:ext cx="5347811" cy="499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smtClean="0"/>
                  <a:t>→</a:t>
                </a:r>
                <a:r>
                  <a:rPr lang="ko-KR" altLang="en-US" b="0" dirty="0" smtClean="0"/>
                  <a:t> 파장이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ko-KR" altLang="en-US" dirty="0" smtClean="0"/>
                  <a:t>만큼 축소됨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565" y="5593992"/>
                <a:ext cx="5347811" cy="499304"/>
              </a:xfrm>
              <a:prstGeom prst="rect">
                <a:avLst/>
              </a:prstGeom>
              <a:blipFill rotWithShape="1">
                <a:blip r:embed="rId7"/>
                <a:stretch>
                  <a:fillRect l="-1026" b="-24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927694" y="2428383"/>
                <a:ext cx="2142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𝑠𝑖𝑛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694" y="2428383"/>
                <a:ext cx="2142959" cy="369332"/>
              </a:xfrm>
              <a:prstGeom prst="rect">
                <a:avLst/>
              </a:prstGeom>
              <a:blipFill rotWithShape="1"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567654" y="2918407"/>
                <a:ext cx="2964786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/>
                            </a:rPr>
                            <m:t>𝑠𝑖𝑛</m:t>
                          </m:r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altLang="ko-KR" b="0" i="1" dirty="0" smtClean="0">
                          <a:latin typeface="Cambria Math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≡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굴절률</m:t>
                      </m:r>
                      <m:r>
                        <a:rPr lang="en-US" altLang="ko-KR" b="0" i="1" dirty="0" smtClean="0">
                          <a:latin typeface="Cambria Math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/>
                        </a:rPr>
                        <m:t>정의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54" y="2918407"/>
                <a:ext cx="2964786" cy="66210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그룹 50"/>
          <p:cNvGrpSpPr/>
          <p:nvPr/>
        </p:nvGrpSpPr>
        <p:grpSpPr>
          <a:xfrm>
            <a:off x="3191297" y="1403670"/>
            <a:ext cx="2172791" cy="2218869"/>
            <a:chOff x="1115616" y="1354147"/>
            <a:chExt cx="2172791" cy="2218869"/>
          </a:xfrm>
        </p:grpSpPr>
        <p:sp>
          <p:nvSpPr>
            <p:cNvPr id="8" name="직사각형 7"/>
            <p:cNvSpPr/>
            <p:nvPr/>
          </p:nvSpPr>
          <p:spPr>
            <a:xfrm>
              <a:off x="1127664" y="2348880"/>
              <a:ext cx="2160743" cy="122413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208035" y="1354147"/>
              <a:ext cx="0" cy="214686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1352828" y="1721728"/>
              <a:ext cx="855207" cy="62715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8" idx="0"/>
            </p:cNvCxnSpPr>
            <p:nvPr/>
          </p:nvCxnSpPr>
          <p:spPr>
            <a:xfrm>
              <a:off x="2208036" y="2348880"/>
              <a:ext cx="575812" cy="115212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15616" y="135414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</a:rPr>
                <a:t>빛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1453171" y="1627189"/>
              <a:ext cx="360040" cy="264029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/>
            <p:cNvSpPr/>
            <p:nvPr/>
          </p:nvSpPr>
          <p:spPr>
            <a:xfrm rot="17648287">
              <a:off x="1943096" y="2047941"/>
              <a:ext cx="360040" cy="36004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750309" y="1693313"/>
                  <a:ext cx="4954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0309" y="1693313"/>
                  <a:ext cx="495457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원호 27"/>
            <p:cNvSpPr/>
            <p:nvPr/>
          </p:nvSpPr>
          <p:spPr>
            <a:xfrm rot="6908774">
              <a:off x="2101055" y="2545549"/>
              <a:ext cx="360040" cy="36004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173251" y="2837946"/>
                  <a:ext cx="4901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251" y="2837946"/>
                  <a:ext cx="490134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직선 연결선 44"/>
            <p:cNvCxnSpPr/>
            <p:nvPr/>
          </p:nvCxnSpPr>
          <p:spPr>
            <a:xfrm>
              <a:off x="2223025" y="2360511"/>
              <a:ext cx="855207" cy="627152"/>
            </a:xfrm>
            <a:prstGeom prst="line">
              <a:avLst/>
            </a:prstGeom>
            <a:ln w="12700">
              <a:solidFill>
                <a:srgbClr val="FF5D5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1127664" y="2353016"/>
              <a:ext cx="2160743" cy="333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4"/>
          <a:stretch/>
        </p:blipFill>
        <p:spPr>
          <a:xfrm flipH="1">
            <a:off x="827584" y="1172334"/>
            <a:ext cx="2176400" cy="2472690"/>
          </a:xfrm>
          <a:prstGeom prst="rect">
            <a:avLst/>
          </a:prstGeom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432166" y="303039"/>
            <a:ext cx="8172282" cy="461665"/>
          </a:xfrm>
          <a:prstGeom prst="rect">
            <a:avLst/>
          </a:prstGeom>
          <a:noFill/>
          <a:ln w="9525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빛의 굴절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9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류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기류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기류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9794</TotalTime>
  <Words>1923</Words>
  <Application>Microsoft Office PowerPoint</Application>
  <PresentationFormat>화면 슬라이드 쇼(4:3)</PresentationFormat>
  <Paragraphs>324</Paragraphs>
  <Slides>27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기류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대한민국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뽀네집</dc:creator>
  <cp:lastModifiedBy>next</cp:lastModifiedBy>
  <cp:revision>637</cp:revision>
  <dcterms:created xsi:type="dcterms:W3CDTF">2009-02-19T16:55:42Z</dcterms:created>
  <dcterms:modified xsi:type="dcterms:W3CDTF">2014-09-19T08:23:46Z</dcterms:modified>
</cp:coreProperties>
</file>